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8.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4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3.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4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2.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3.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24.xml" ContentType="application/vnd.openxmlformats-officedocument.presentationml.notesSlide+xml"/>
  <Override PartName="/ppt/charts/chart58.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xml" ContentType="application/vnd.openxmlformats-officedocument.drawingml.chartshapes+xml"/>
  <Override PartName="/ppt/charts/chart59.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xml" ContentType="application/vnd.openxmlformats-officedocument.drawingml.chartshapes+xml"/>
  <Override PartName="/ppt/charts/chart60.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3.xml" ContentType="application/vnd.openxmlformats-officedocument.drawingml.chartshapes+xml"/>
  <Override PartName="/ppt/charts/chart61.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4.xml" ContentType="application/vnd.openxmlformats-officedocument.drawingml.chartshapes+xml"/>
  <Override PartName="/ppt/charts/chart62.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5.xml" ContentType="application/vnd.openxmlformats-officedocument.drawingml.chartshapes+xml"/>
  <Override PartName="/ppt/charts/chart6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6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6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5.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6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70.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6.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notesSlides/notesSlide27.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notesSlides/notesSlide28.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8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9.xml" ContentType="application/vnd.openxmlformats-officedocument.presentationml.notesSlide+xml"/>
  <Override PartName="/ppt/charts/chart86.xml" ContentType="application/vnd.openxmlformats-officedocument.drawingml.chart+xml"/>
  <Override PartName="/ppt/charts/chart8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8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89.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0.xml" ContentType="application/vnd.openxmlformats-officedocument.presentationml.notesSlide+xml"/>
  <Override PartName="/ppt/charts/chart90.xml" ContentType="application/vnd.openxmlformats-officedocument.drawingml.chart+xml"/>
  <Override PartName="/ppt/charts/chart9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92.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93.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1.xml" ContentType="application/vnd.openxmlformats-officedocument.presentationml.notesSlide+xml"/>
  <Override PartName="/ppt/charts/chart9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5.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96.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4.xml" ContentType="application/vnd.openxmlformats-officedocument.presentationml.notesSlide+xml"/>
  <Override PartName="/ppt/charts/chart9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98.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5.xml" ContentType="application/vnd.openxmlformats-officedocument.presentationml.notesSlide+xml"/>
  <Override PartName="/ppt/charts/chart9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00.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6.xml" ContentType="application/vnd.openxmlformats-officedocument.presentationml.notesSlide+xml"/>
  <Override PartName="/ppt/charts/chart101.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02.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7.xml" ContentType="application/vnd.openxmlformats-officedocument.presentationml.notesSlide+xml"/>
  <Override PartName="/ppt/charts/chart103.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04.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38.xml" ContentType="application/vnd.openxmlformats-officedocument.presentationml.notesSlide+xml"/>
  <Override PartName="/ppt/charts/chart105.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06.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39.xml" ContentType="application/vnd.openxmlformats-officedocument.presentationml.notesSlide+xml"/>
  <Override PartName="/ppt/charts/chart107.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08.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40.xml" ContentType="application/vnd.openxmlformats-officedocument.presentationml.notesSlide+xml"/>
  <Override PartName="/ppt/charts/chart109.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10.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41.xml" ContentType="application/vnd.openxmlformats-officedocument.presentationml.notesSlide+xml"/>
  <Override PartName="/ppt/charts/chart111.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112.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42.xml" ContentType="application/vnd.openxmlformats-officedocument.presentationml.notesSlide+xml"/>
  <Override PartName="/ppt/charts/chart113.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14.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43.xml" ContentType="application/vnd.openxmlformats-officedocument.presentationml.notesSlide+xml"/>
  <Override PartName="/ppt/charts/chart115.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16.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44.xml" ContentType="application/vnd.openxmlformats-officedocument.presentationml.notesSlide+xml"/>
  <Override PartName="/ppt/charts/chart117.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118.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45.xml" ContentType="application/vnd.openxmlformats-officedocument.presentationml.notesSlide+xml"/>
  <Override PartName="/ppt/charts/chart119.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20.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46.xml" ContentType="application/vnd.openxmlformats-officedocument.presentationml.notesSlide+xml"/>
  <Override PartName="/ppt/charts/chart121.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22.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47.xml" ContentType="application/vnd.openxmlformats-officedocument.presentationml.notesSlide+xml"/>
  <Override PartName="/ppt/charts/chart123.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124.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48.xml" ContentType="application/vnd.openxmlformats-officedocument.presentationml.notesSlide+xml"/>
  <Override PartName="/ppt/charts/chart125.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126.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49.xml" ContentType="application/vnd.openxmlformats-officedocument.presentationml.notesSlide+xml"/>
  <Override PartName="/ppt/charts/chart127.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128.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50.xml" ContentType="application/vnd.openxmlformats-officedocument.presentationml.notesSlide+xml"/>
  <Override PartName="/ppt/charts/chart129.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130.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51.xml" ContentType="application/vnd.openxmlformats-officedocument.presentationml.notesSlide+xml"/>
  <Override PartName="/ppt/charts/chart131.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132.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52.xml" ContentType="application/vnd.openxmlformats-officedocument.presentationml.notesSlide+xml"/>
  <Override PartName="/ppt/charts/chart133.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134.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53.xml" ContentType="application/vnd.openxmlformats-officedocument.presentationml.notesSlide+xml"/>
  <Override PartName="/ppt/charts/chart135.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136.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54.xml" ContentType="application/vnd.openxmlformats-officedocument.presentationml.notesSlide+xml"/>
  <Override PartName="/ppt/charts/chart137.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138.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55.xml" ContentType="application/vnd.openxmlformats-officedocument.presentationml.notesSlide+xml"/>
  <Override PartName="/ppt/charts/chart139.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140.xml" ContentType="application/vnd.openxmlformats-officedocument.drawingml.chart+xml"/>
  <Override PartName="/ppt/charts/style86.xml" ContentType="application/vnd.ms-office.chartstyle+xml"/>
  <Override PartName="/ppt/charts/colors86.xml" ContentType="application/vnd.ms-office.chartcolorstyle+xml"/>
  <Override PartName="/ppt/notesSlides/notesSlide56.xml" ContentType="application/vnd.openxmlformats-officedocument.presentationml.notesSlide+xml"/>
  <Override PartName="/ppt/charts/chart141.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142.xml" ContentType="application/vnd.openxmlformats-officedocument.drawingml.chart+xml"/>
  <Override PartName="/ppt/charts/style88.xml" ContentType="application/vnd.ms-office.chartstyle+xml"/>
  <Override PartName="/ppt/charts/colors88.xml" ContentType="application/vnd.ms-office.chartcolorstyle+xml"/>
  <Override PartName="/ppt/notesSlides/notesSlide57.xml" ContentType="application/vnd.openxmlformats-officedocument.presentationml.notesSlide+xml"/>
  <Override PartName="/ppt/charts/chart143.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144.xml" ContentType="application/vnd.openxmlformats-officedocument.drawingml.chart+xml"/>
  <Override PartName="/ppt/charts/style90.xml" ContentType="application/vnd.ms-office.chartstyle+xml"/>
  <Override PartName="/ppt/charts/colors90.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45.xml" ContentType="application/vnd.openxmlformats-officedocument.drawingml.chart+xml"/>
  <Override PartName="/ppt/notesSlides/notesSlide60.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61.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62.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63.xml" ContentType="application/vnd.openxmlformats-officedocument.presentationml.notesSlide+xml"/>
  <Override PartName="/ppt/charts/chart152.xml" ContentType="application/vnd.openxmlformats-officedocument.drawingml.chart+xml"/>
  <Override PartName="/ppt/notesSlides/notesSlide64.xml" ContentType="application/vnd.openxmlformats-officedocument.presentationml.notesSlide+xml"/>
  <Override PartName="/ppt/charts/chart153.xml" ContentType="application/vnd.openxmlformats-officedocument.drawingml.chart+xml"/>
  <Override PartName="/ppt/charts/chart154.xml" ContentType="application/vnd.openxmlformats-officedocument.drawingml.chart+xml"/>
  <Override PartName="/ppt/notesSlides/notesSlide65.xml" ContentType="application/vnd.openxmlformats-officedocument.presentationml.notesSlide+xml"/>
  <Override PartName="/ppt/charts/chart155.xml" ContentType="application/vnd.openxmlformats-officedocument.drawingml.chart+xml"/>
  <Override PartName="/ppt/notesSlides/notesSlide66.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67.xml" ContentType="application/vnd.openxmlformats-officedocument.presentationml.notesSlide+xml"/>
  <Override PartName="/ppt/charts/chart158.xml" ContentType="application/vnd.openxmlformats-officedocument.drawingml.chart+xml"/>
  <Override PartName="/ppt/notesSlides/notesSlide68.xml" ContentType="application/vnd.openxmlformats-officedocument.presentationml.notesSlide+xml"/>
  <Override PartName="/ppt/charts/chart159.xml" ContentType="application/vnd.openxmlformats-officedocument.drawingml.chart+xml"/>
  <Override PartName="/ppt/charts/chart160.xml" ContentType="application/vnd.openxmlformats-officedocument.drawingml.chart+xml"/>
  <Override PartName="/ppt/notesSlides/notesSlide69.xml" ContentType="application/vnd.openxmlformats-officedocument.presentationml.notesSlide+xml"/>
  <Override PartName="/ppt/charts/chart161.xml" ContentType="application/vnd.openxmlformats-officedocument.drawingml.chart+xml"/>
  <Override PartName="/ppt/charts/chart162.xml" ContentType="application/vnd.openxmlformats-officedocument.drawingml.chart+xml"/>
  <Override PartName="/ppt/notesSlides/notesSlide70.xml" ContentType="application/vnd.openxmlformats-officedocument.presentationml.notesSlide+xml"/>
  <Override PartName="/ppt/charts/chart163.xml" ContentType="application/vnd.openxmlformats-officedocument.drawingml.chart+xml"/>
  <Override PartName="/ppt/charts/chart164.xml" ContentType="application/vnd.openxmlformats-officedocument.drawingml.chart+xml"/>
  <Override PartName="/ppt/notesSlides/notesSlide71.xml" ContentType="application/vnd.openxmlformats-officedocument.presentationml.notesSlide+xml"/>
  <Override PartName="/ppt/charts/chart165.xml" ContentType="application/vnd.openxmlformats-officedocument.drawingml.chart+xml"/>
  <Override PartName="/ppt/charts/chart166.xml" ContentType="application/vnd.openxmlformats-officedocument.drawingml.chart+xml"/>
  <Override PartName="/ppt/notesSlides/notesSlide72.xml" ContentType="application/vnd.openxmlformats-officedocument.presentationml.notesSlide+xml"/>
  <Override PartName="/ppt/charts/chart167.xml" ContentType="application/vnd.openxmlformats-officedocument.drawingml.chart+xml"/>
  <Override PartName="/ppt/charts/chart168.xml" ContentType="application/vnd.openxmlformats-officedocument.drawingml.chart+xml"/>
  <Override PartName="/ppt/notesSlides/notesSlide73.xml" ContentType="application/vnd.openxmlformats-officedocument.presentationml.notesSlide+xml"/>
  <Override PartName="/ppt/charts/chart169.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76.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77.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78.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79.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80.xml" ContentType="application/vnd.openxmlformats-officedocument.presentationml.notesSlide+xml"/>
  <Override PartName="/ppt/charts/chart180.xml" ContentType="application/vnd.openxmlformats-officedocument.drawingml.chart+xml"/>
  <Override PartName="/ppt/notesSlides/notesSlide81.xml" ContentType="application/vnd.openxmlformats-officedocument.presentationml.notesSlide+xml"/>
  <Override PartName="/ppt/charts/chart181.xml" ContentType="application/vnd.openxmlformats-officedocument.drawingml.chart+xml"/>
  <Override PartName="/ppt/notesSlides/notesSlide82.xml" ContentType="application/vnd.openxmlformats-officedocument.presentationml.notesSlide+xml"/>
  <Override PartName="/ppt/charts/chart182.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9"/>
  </p:notesMasterIdLst>
  <p:handoutMasterIdLst>
    <p:handoutMasterId r:id="rId110"/>
  </p:handoutMasterIdLst>
  <p:sldIdLst>
    <p:sldId id="1582" r:id="rId5"/>
    <p:sldId id="1583" r:id="rId6"/>
    <p:sldId id="1614" r:id="rId7"/>
    <p:sldId id="1623" r:id="rId8"/>
    <p:sldId id="1624" r:id="rId9"/>
    <p:sldId id="2025" r:id="rId10"/>
    <p:sldId id="1613" r:id="rId11"/>
    <p:sldId id="1609" r:id="rId12"/>
    <p:sldId id="2149" r:id="rId13"/>
    <p:sldId id="2116" r:id="rId14"/>
    <p:sldId id="1603" r:id="rId15"/>
    <p:sldId id="1615" r:id="rId16"/>
    <p:sldId id="1686" r:id="rId17"/>
    <p:sldId id="1643" r:id="rId18"/>
    <p:sldId id="1620" r:id="rId19"/>
    <p:sldId id="1598" r:id="rId20"/>
    <p:sldId id="2046" r:id="rId21"/>
    <p:sldId id="1626" r:id="rId22"/>
    <p:sldId id="2047" r:id="rId23"/>
    <p:sldId id="2048" r:id="rId24"/>
    <p:sldId id="2134" r:id="rId25"/>
    <p:sldId id="2133" r:id="rId26"/>
    <p:sldId id="1627" r:id="rId27"/>
    <p:sldId id="1742" r:id="rId28"/>
    <p:sldId id="1628" r:id="rId29"/>
    <p:sldId id="1743" r:id="rId30"/>
    <p:sldId id="1629" r:id="rId31"/>
    <p:sldId id="1745" r:id="rId32"/>
    <p:sldId id="2050" r:id="rId33"/>
    <p:sldId id="2131" r:id="rId34"/>
    <p:sldId id="2126" r:id="rId35"/>
    <p:sldId id="1630" r:id="rId36"/>
    <p:sldId id="1746" r:id="rId37"/>
    <p:sldId id="1631" r:id="rId38"/>
    <p:sldId id="1748" r:id="rId39"/>
    <p:sldId id="1747" r:id="rId40"/>
    <p:sldId id="1978" r:id="rId41"/>
    <p:sldId id="1694" r:id="rId42"/>
    <p:sldId id="1749" r:id="rId43"/>
    <p:sldId id="1695" r:id="rId44"/>
    <p:sldId id="1750" r:id="rId45"/>
    <p:sldId id="2033" r:id="rId46"/>
    <p:sldId id="2032" r:id="rId47"/>
    <p:sldId id="1616" r:id="rId48"/>
    <p:sldId id="2051" r:id="rId49"/>
    <p:sldId id="2052" r:id="rId50"/>
    <p:sldId id="2132" r:id="rId51"/>
    <p:sldId id="2053" r:id="rId52"/>
    <p:sldId id="2124" r:id="rId53"/>
    <p:sldId id="2075" r:id="rId54"/>
    <p:sldId id="2076" r:id="rId55"/>
    <p:sldId id="2078" r:id="rId56"/>
    <p:sldId id="2079" r:id="rId57"/>
    <p:sldId id="2054" r:id="rId58"/>
    <p:sldId id="2055" r:id="rId59"/>
    <p:sldId id="2056" r:id="rId60"/>
    <p:sldId id="2080" r:id="rId61"/>
    <p:sldId id="2081" r:id="rId62"/>
    <p:sldId id="2082" r:id="rId63"/>
    <p:sldId id="2129" r:id="rId64"/>
    <p:sldId id="2145" r:id="rId65"/>
    <p:sldId id="2147" r:id="rId66"/>
    <p:sldId id="2084" r:id="rId67"/>
    <p:sldId id="2085" r:id="rId68"/>
    <p:sldId id="2086" r:id="rId69"/>
    <p:sldId id="2087" r:id="rId70"/>
    <p:sldId id="2088" r:id="rId71"/>
    <p:sldId id="2089" r:id="rId72"/>
    <p:sldId id="2090" r:id="rId73"/>
    <p:sldId id="1845" r:id="rId74"/>
    <p:sldId id="2148" r:id="rId75"/>
    <p:sldId id="2141" r:id="rId76"/>
    <p:sldId id="2142" r:id="rId77"/>
    <p:sldId id="2143" r:id="rId78"/>
    <p:sldId id="2144" r:id="rId79"/>
    <p:sldId id="2094" r:id="rId80"/>
    <p:sldId id="2095" r:id="rId81"/>
    <p:sldId id="2098" r:id="rId82"/>
    <p:sldId id="2100" r:id="rId83"/>
    <p:sldId id="2101" r:id="rId84"/>
    <p:sldId id="2102" r:id="rId85"/>
    <p:sldId id="2103" r:id="rId86"/>
    <p:sldId id="2104" r:id="rId87"/>
    <p:sldId id="2105" r:id="rId88"/>
    <p:sldId id="2106" r:id="rId89"/>
    <p:sldId id="2107" r:id="rId90"/>
    <p:sldId id="2139" r:id="rId91"/>
    <p:sldId id="2137" r:id="rId92"/>
    <p:sldId id="2113" r:id="rId93"/>
    <p:sldId id="2114" r:id="rId94"/>
    <p:sldId id="2115" r:id="rId95"/>
    <p:sldId id="2108" r:id="rId96"/>
    <p:sldId id="2109" r:id="rId97"/>
    <p:sldId id="2111" r:id="rId98"/>
    <p:sldId id="2138" r:id="rId99"/>
    <p:sldId id="2112" r:id="rId100"/>
    <p:sldId id="1617" r:id="rId101"/>
    <p:sldId id="2118" r:id="rId102"/>
    <p:sldId id="2119" r:id="rId103"/>
    <p:sldId id="2120" r:id="rId104"/>
    <p:sldId id="2121" r:id="rId105"/>
    <p:sldId id="2122" r:id="rId106"/>
    <p:sldId id="2123" r:id="rId107"/>
    <p:sldId id="1619"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3840">
          <p15:clr>
            <a:srgbClr val="A4A3A4"/>
          </p15:clr>
        </p15:guide>
        <p15:guide id="3" orient="horz" pos="1661" userDrawn="1">
          <p15:clr>
            <a:srgbClr val="A4A3A4"/>
          </p15:clr>
        </p15:guide>
        <p15:guide id="4" pos="517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DF291F-6CAB-EE04-8C56-B700E48A591E}" name="Nene Ibokessien" initials="NI" userId="S::Nene.Ibokessien@surveycoordination.com::4c61d1f5-09da-4f61-916d-0262554c011f" providerId="AD"/>
  <p188:author id="{C7414720-90A7-6C46-D0BB-D9DB8B1B0E55}" name="Daniela Alvarez Garcia" initials="DAG" userId="S::Daniela.AlvarezGarcia@ipsos.com::ba086176-ea30-48e4-a05e-c9484fa23098" providerId="AD"/>
  <p188:author id="{23C4AF64-18B8-F4D4-0A7D-D0FF2E138424}" name="Symone Allijohn" initials="SA" userId="S::Symone.Allijohn@surveycoordination.com::b1edc1ad-1782-45a7-b90e-7ff6cd0275b0" providerId="AD"/>
  <p188:author id="{EF50EB6D-2B97-0BC3-856B-083DAEF71AEB}" name="Michelle Gray" initials="MG" userId="S::Michelle.Gray@ipsos.com::3b7921cb-17e4-4e33-9074-d3116f37b4f0" providerId="AD"/>
  <p188:author id="{6A6A508A-2AE3-4E59-635A-A796BB0E0309}" name="Jonathan Caddy" initials="JC" userId="S::jonathan.caddy@cqc.org.uk::aaf9bbff-bec8-4f31-aacc-6e0f6a5d788b" providerId="AD"/>
  <p188:author id="{3EA2A690-2AC7-4822-C126-79F47BA3DAE9}" name="Sue Cowap" initials="SC" userId="S::Sue.Cowap@surveycoordination.com::e4822bbb-cb41-437c-8916-5daaa95c9814" providerId="AD"/>
  <p188:author id="{986D38A0-FD90-3CDA-514B-351C4805345F}" name="Laura Dale" initials="LD" userId="S::Laura.Dale@ipsos.com::c779eae2-57b0-4eba-afb3-bee62945a3b5" providerId="AD"/>
  <p188:author id="{7CFC89B4-3A9B-05AB-D220-C94366093B4F}" name="Amie Hamilton" initials="AH" userId="S::Amie.Hamilton@surveycoordination.com::d2ce4700-4af4-42b5-9fdc-06dee3745fd4"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Mayes, Will" initials="MW"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Tuhou" initials="LT" lastIdx="183" clrIdx="0">
    <p:extLst>
      <p:ext uri="{19B8F6BF-5375-455C-9EA6-DF929625EA0E}">
        <p15:presenceInfo xmlns:p15="http://schemas.microsoft.com/office/powerpoint/2012/main" userId="S::Laura.Tuhou@ipsos.com::94f23cdc-b8ee-45bd-9d0f-7cfa9897fefa" providerId="AD"/>
      </p:ext>
    </p:extLst>
  </p:cmAuthor>
  <p:cmAuthor id="2" name="Joanna Barry" initials="JB" lastIdx="287" clrIdx="1">
    <p:extLst>
      <p:ext uri="{19B8F6BF-5375-455C-9EA6-DF929625EA0E}">
        <p15:presenceInfo xmlns:p15="http://schemas.microsoft.com/office/powerpoint/2012/main" userId="S::Joanna.Barry@ipsos.com::29a8d5d1-a248-4d0f-aede-8a2f1cb75251"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39" clrIdx="4">
    <p:extLst>
      <p:ext uri="{19B8F6BF-5375-455C-9EA6-DF929625EA0E}">
        <p15:presenceInfo xmlns:p15="http://schemas.microsoft.com/office/powerpoint/2012/main" userId="S::Christopher.Sutherland@cqc.org.uk::b8d51e68-209d-4de1-a1f4-35fbc8ca853b" providerId="AD"/>
      </p:ext>
    </p:extLst>
  </p:cmAuthor>
  <p:cmAuthor id="6" name="Dan Philo" initials="DP" lastIdx="20" clrIdx="5">
    <p:extLst>
      <p:ext uri="{19B8F6BF-5375-455C-9EA6-DF929625EA0E}">
        <p15:presenceInfo xmlns:p15="http://schemas.microsoft.com/office/powerpoint/2012/main" userId="S::Dan.Philo@ipsos.com::1fa1b32e-a259-4560-89e3-b77ad100ea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6D276A"/>
    <a:srgbClr val="E87722"/>
    <a:srgbClr val="F1BE48"/>
    <a:srgbClr val="E9EBF5"/>
    <a:srgbClr val="756382"/>
    <a:srgbClr val="419999"/>
    <a:srgbClr val="CFD5EA"/>
    <a:srgbClr val="5FBD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189" autoAdjust="0"/>
  </p:normalViewPr>
  <p:slideViewPr>
    <p:cSldViewPr snapToGrid="0">
      <p:cViewPr varScale="1">
        <p:scale>
          <a:sx n="59" d="100"/>
          <a:sy n="59" d="100"/>
        </p:scale>
        <p:origin x="204" y="52"/>
      </p:cViewPr>
      <p:guideLst>
        <p:guide orient="horz" pos="754"/>
        <p:guide pos="3840"/>
        <p:guide orient="horz" pos="1661"/>
        <p:guide pos="5178"/>
      </p:guideLst>
    </p:cSldViewPr>
  </p:slideViewPr>
  <p:notesTextViewPr>
    <p:cViewPr>
      <p:scale>
        <a:sx n="1" d="1"/>
        <a:sy n="1" d="1"/>
      </p:scale>
      <p:origin x="0" y="0"/>
    </p:cViewPr>
  </p:notesTextViewPr>
  <p:notesViewPr>
    <p:cSldViewPr snapToGrid="0">
      <p:cViewPr>
        <p:scale>
          <a:sx n="1" d="2"/>
          <a:sy n="1" d="2"/>
        </p:scale>
        <p:origin x="4548" y="9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46.xml"/><Relationship Id="rId1" Type="http://schemas.microsoft.com/office/2011/relationships/chartStyle" Target="style46.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47.xml"/><Relationship Id="rId1" Type="http://schemas.microsoft.com/office/2011/relationships/chartStyle" Target="style47.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48.xml"/><Relationship Id="rId1" Type="http://schemas.microsoft.com/office/2011/relationships/chartStyle" Target="style48.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9.xml"/><Relationship Id="rId1" Type="http://schemas.microsoft.com/office/2011/relationships/chartStyle" Target="style49.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50.xml"/><Relationship Id="rId1" Type="http://schemas.microsoft.com/office/2011/relationships/chartStyle" Target="style50.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51.xml"/><Relationship Id="rId1" Type="http://schemas.microsoft.com/office/2011/relationships/chartStyle" Target="style51.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52.xml"/><Relationship Id="rId1" Type="http://schemas.microsoft.com/office/2011/relationships/chartStyle" Target="style52.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53.xml"/><Relationship Id="rId1" Type="http://schemas.microsoft.com/office/2011/relationships/chartStyle" Target="style53.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54.xml"/><Relationship Id="rId1" Type="http://schemas.microsoft.com/office/2011/relationships/chartStyle" Target="style54.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55.xml"/><Relationship Id="rId1" Type="http://schemas.microsoft.com/office/2011/relationships/chartStyle" Target="style5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56.xml"/><Relationship Id="rId1" Type="http://schemas.microsoft.com/office/2011/relationships/chartStyle" Target="style56.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57.xml"/><Relationship Id="rId1" Type="http://schemas.microsoft.com/office/2011/relationships/chartStyle" Target="style57.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58.xml"/><Relationship Id="rId1" Type="http://schemas.microsoft.com/office/2011/relationships/chartStyle" Target="style58.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59.xml"/><Relationship Id="rId1" Type="http://schemas.microsoft.com/office/2011/relationships/chartStyle" Target="style59.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60.xml"/><Relationship Id="rId1" Type="http://schemas.microsoft.com/office/2011/relationships/chartStyle" Target="style60.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61.xml"/><Relationship Id="rId1" Type="http://schemas.microsoft.com/office/2011/relationships/chartStyle" Target="style61.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62.xml"/><Relationship Id="rId1" Type="http://schemas.microsoft.com/office/2011/relationships/chartStyle" Target="style62.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63.xml"/><Relationship Id="rId1" Type="http://schemas.microsoft.com/office/2011/relationships/chartStyle" Target="style63.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64.xml"/><Relationship Id="rId1" Type="http://schemas.microsoft.com/office/2011/relationships/chartStyle" Target="style64.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65.xml"/><Relationship Id="rId1" Type="http://schemas.microsoft.com/office/2011/relationships/chartStyle" Target="style6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66.xml"/><Relationship Id="rId1" Type="http://schemas.microsoft.com/office/2011/relationships/chartStyle" Target="style66.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67.xml"/><Relationship Id="rId1" Type="http://schemas.microsoft.com/office/2011/relationships/chartStyle" Target="style67.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68.xml"/><Relationship Id="rId1" Type="http://schemas.microsoft.com/office/2011/relationships/chartStyle" Target="style68.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69.xml"/><Relationship Id="rId1" Type="http://schemas.microsoft.com/office/2011/relationships/chartStyle" Target="style69.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70.xml"/><Relationship Id="rId1" Type="http://schemas.microsoft.com/office/2011/relationships/chartStyle" Target="style70.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71.xml"/><Relationship Id="rId1" Type="http://schemas.microsoft.com/office/2011/relationships/chartStyle" Target="style71.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72.xml"/><Relationship Id="rId1" Type="http://schemas.microsoft.com/office/2011/relationships/chartStyle" Target="style72.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73.xml"/><Relationship Id="rId1" Type="http://schemas.microsoft.com/office/2011/relationships/chartStyle" Target="style73.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74.xml"/><Relationship Id="rId1" Type="http://schemas.microsoft.com/office/2011/relationships/chartStyle" Target="style74.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75.xml"/><Relationship Id="rId1" Type="http://schemas.microsoft.com/office/2011/relationships/chartStyle" Target="style7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6.png"/></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76.xml"/><Relationship Id="rId1" Type="http://schemas.microsoft.com/office/2011/relationships/chartStyle" Target="style76.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77.xml"/><Relationship Id="rId1" Type="http://schemas.microsoft.com/office/2011/relationships/chartStyle" Target="style77.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78.xml"/><Relationship Id="rId1" Type="http://schemas.microsoft.com/office/2011/relationships/chartStyle" Target="style78.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79.xml"/><Relationship Id="rId1" Type="http://schemas.microsoft.com/office/2011/relationships/chartStyle" Target="style79.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80.xml"/><Relationship Id="rId1" Type="http://schemas.microsoft.com/office/2011/relationships/chartStyle" Target="style80.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81.xml"/><Relationship Id="rId1" Type="http://schemas.microsoft.com/office/2011/relationships/chartStyle" Target="style81.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82.xml"/><Relationship Id="rId1" Type="http://schemas.microsoft.com/office/2011/relationships/chartStyle" Target="style82.xml"/></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83.xml"/><Relationship Id="rId1" Type="http://schemas.microsoft.com/office/2011/relationships/chartStyle" Target="style83.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84.xml"/><Relationship Id="rId1" Type="http://schemas.microsoft.com/office/2011/relationships/chartStyle" Target="style84.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85.xml"/><Relationship Id="rId1" Type="http://schemas.microsoft.com/office/2011/relationships/chartStyle" Target="style8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6.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86.xml"/><Relationship Id="rId1" Type="http://schemas.microsoft.com/office/2011/relationships/chartStyle" Target="style86.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87.xml"/><Relationship Id="rId1" Type="http://schemas.microsoft.com/office/2011/relationships/chartStyle" Target="style87.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88.xml"/><Relationship Id="rId1" Type="http://schemas.microsoft.com/office/2011/relationships/chartStyle" Target="style88.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89.xml"/><Relationship Id="rId1" Type="http://schemas.microsoft.com/office/2011/relationships/chartStyle" Target="style89.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90.xml"/><Relationship Id="rId1" Type="http://schemas.microsoft.com/office/2011/relationships/chartStyle" Target="style90.xml"/></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6.png"/></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6.png"/></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6.xml"/><Relationship Id="rId1" Type="http://schemas.microsoft.com/office/2011/relationships/chartStyle" Target="style6.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6.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6.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6.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6.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6.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6.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6.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6.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6.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6.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6.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6.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3.xml"/><Relationship Id="rId1" Type="http://schemas.microsoft.com/office/2011/relationships/chartStyle" Target="style1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4.xml"/><Relationship Id="rId1" Type="http://schemas.microsoft.com/office/2011/relationships/chartStyle" Target="style14.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6.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6.png"/></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6.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5.xml"/><Relationship Id="rId1" Type="http://schemas.microsoft.com/office/2011/relationships/chartStyle" Target="style1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6.xml"/><Relationship Id="rId1" Type="http://schemas.microsoft.com/office/2011/relationships/chartStyle" Target="style1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7.xml"/><Relationship Id="rId1" Type="http://schemas.microsoft.com/office/2011/relationships/chartStyle" Target="style17.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6.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6.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6.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6.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8.xml"/><Relationship Id="rId1" Type="http://schemas.microsoft.com/office/2011/relationships/chartStyle" Target="style1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9.xml"/><Relationship Id="rId1" Type="http://schemas.microsoft.com/office/2011/relationships/chartStyle" Target="style19.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0.xml"/><Relationship Id="rId1" Type="http://schemas.microsoft.com/office/2011/relationships/chartStyle" Target="style2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6.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6.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6.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6.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6.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6.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6.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3.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4.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5.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6.xml"/><Relationship Id="rId1" Type="http://schemas.microsoft.com/office/2011/relationships/chartStyle" Target="style26.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7.xml"/><Relationship Id="rId1" Type="http://schemas.microsoft.com/office/2011/relationships/chartStyle" Target="style27.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8.xml"/><Relationship Id="rId1" Type="http://schemas.microsoft.com/office/2011/relationships/chartStyle" Target="style28.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6.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6.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9.xml"/><Relationship Id="rId1" Type="http://schemas.microsoft.com/office/2011/relationships/chartStyle" Target="style29.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30.xml"/><Relationship Id="rId1" Type="http://schemas.microsoft.com/office/2011/relationships/chartStyle" Target="style30.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31.xml"/><Relationship Id="rId1" Type="http://schemas.microsoft.com/office/2011/relationships/chartStyle" Target="style31.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6.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6.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6.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6.png"/></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16.png"/></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image" Target="../media/image16.png"/></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6.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6.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6.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6.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6.png"/></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32.xml"/><Relationship Id="rId1" Type="http://schemas.microsoft.com/office/2011/relationships/chartStyle" Target="style32.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33.xml"/><Relationship Id="rId1" Type="http://schemas.microsoft.com/office/2011/relationships/chartStyle" Target="style33.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4.xml"/><Relationship Id="rId1" Type="http://schemas.microsoft.com/office/2011/relationships/chartStyle" Target="style34.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16.png"/></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5.xml"/><Relationship Id="rId1" Type="http://schemas.microsoft.com/office/2011/relationships/chartStyle" Target="style35.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36.xml"/><Relationship Id="rId1" Type="http://schemas.microsoft.com/office/2011/relationships/chartStyle" Target="style36.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37.xml"/><Relationship Id="rId1" Type="http://schemas.microsoft.com/office/2011/relationships/chartStyle" Target="style3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6.png"/></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38.xml"/><Relationship Id="rId1" Type="http://schemas.microsoft.com/office/2011/relationships/chartStyle" Target="style38.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39.xml"/><Relationship Id="rId1" Type="http://schemas.microsoft.com/office/2011/relationships/chartStyle" Target="style39.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40.xml"/><Relationship Id="rId1" Type="http://schemas.microsoft.com/office/2011/relationships/chartStyle" Target="style40.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image" Target="../media/image16.png"/></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41.xml"/><Relationship Id="rId1" Type="http://schemas.microsoft.com/office/2011/relationships/chartStyle" Target="style41.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42.xml"/><Relationship Id="rId1" Type="http://schemas.microsoft.com/office/2011/relationships/chartStyle" Target="style42.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43.xml"/><Relationship Id="rId1" Type="http://schemas.microsoft.com/office/2011/relationships/chartStyle" Target="style43.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44.xml"/><Relationship Id="rId1" Type="http://schemas.microsoft.com/office/2011/relationships/chartStyle" Target="style44.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45.xml"/><Relationship Id="rId1" Type="http://schemas.microsoft.com/office/2011/relationships/chartStyle" Target="style4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E19-45DC-9DA3-3BD9914A78D6}"/>
              </c:ext>
            </c:extLst>
          </c:dPt>
          <c:dPt>
            <c:idx val="1"/>
            <c:invertIfNegative val="0"/>
            <c:bubble3D val="0"/>
            <c:extLst>
              <c:ext xmlns:c16="http://schemas.microsoft.com/office/drawing/2014/chart" uri="{C3380CC4-5D6E-409C-BE32-E72D297353CC}">
                <c16:uniqueId val="{00000001-6E19-45DC-9DA3-3BD9914A78D6}"/>
              </c:ext>
            </c:extLst>
          </c:dPt>
          <c:dPt>
            <c:idx val="3"/>
            <c:invertIfNegative val="0"/>
            <c:bubble3D val="0"/>
            <c:extLst>
              <c:ext xmlns:c16="http://schemas.microsoft.com/office/drawing/2014/chart" uri="{C3380CC4-5D6E-409C-BE32-E72D297353CC}">
                <c16:uniqueId val="{00000002-6E19-45DC-9DA3-3BD9914A78D6}"/>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0.48140043763676149</c:v>
                </c:pt>
                <c:pt idx="1">
                  <c:v>0.51859956236323856</c:v>
                </c:pt>
                <c:pt idx="2">
                  <c:v>0</c:v>
                </c:pt>
                <c:pt idx="3">
                  <c:v>0</c:v>
                </c:pt>
              </c:numCache>
            </c:numRef>
          </c:val>
          <c:extLst>
            <c:ext xmlns:c16="http://schemas.microsoft.com/office/drawing/2014/chart" uri="{C3380CC4-5D6E-409C-BE32-E72D297353CC}">
              <c16:uniqueId val="{00000003-6E19-45DC-9DA3-3BD9914A78D6}"/>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Shrewsbury and Telford Hospital NHS Trust</c:v>
                </c:pt>
                <c:pt idx="1">
                  <c:v>Sandwell And West Birmingham Hospitals NHS Trust</c:v>
                </c:pt>
                <c:pt idx="2">
                  <c:v>Wye Valley NHS Trust</c:v>
                </c:pt>
                <c:pt idx="3">
                  <c:v>University Hospitals Coventry and Warwickshire NHS Trust</c:v>
                </c:pt>
                <c:pt idx="4">
                  <c:v>United Lincolnshire Teaching Hospitals NHS Trust</c:v>
                </c:pt>
              </c:strCache>
            </c:strRef>
          </c:cat>
          <c:val>
            <c:numRef>
              <c:f>Sheet1!$B$2:$B$6</c:f>
              <c:numCache>
                <c:formatCode>0.0</c:formatCode>
                <c:ptCount val="5"/>
                <c:pt idx="0">
                  <c:v>5.788643872681118</c:v>
                </c:pt>
                <c:pt idx="1">
                  <c:v>6.1164916573387984</c:v>
                </c:pt>
                <c:pt idx="2">
                  <c:v>6.1855042522227848</c:v>
                </c:pt>
                <c:pt idx="3">
                  <c:v>6.2945327968780322</c:v>
                </c:pt>
                <c:pt idx="4">
                  <c:v>6.4105001124207481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0A-4D14-8206-8589C62363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Shrewsbury and Telford Hospital NHS Trust</c:v>
                </c:pt>
                <c:pt idx="1">
                  <c:v>Sandwell And West Birmingham Hospitals NHS Trust</c:v>
                </c:pt>
                <c:pt idx="2">
                  <c:v>Wye Valley NHS Trust</c:v>
                </c:pt>
                <c:pt idx="3">
                  <c:v>University Hospitals Coventry and Warwickshire NHS Trust</c:v>
                </c:pt>
                <c:pt idx="4">
                  <c:v>United Lincolnshire Teaching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0A-4D14-8206-8589C62363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(446)</c:v>
                </c:pt>
                <c:pt idx="1">
                  <c:v>King's Mill Hospital (399)</c:v>
                </c:pt>
                <c:pt idx="2">
                  <c:v>Mansfield Community Hospital (-)</c:v>
                </c:pt>
                <c:pt idx="3">
                  <c:v>Newark Hospital (36)</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CD-4A4A-A405-E91780E5D0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(446)</c:v>
                </c:pt>
                <c:pt idx="1">
                  <c:v>King's Mill Hospital (399)</c:v>
                </c:pt>
                <c:pt idx="2">
                  <c:v>Mansfield Community Hospital (-)</c:v>
                </c:pt>
                <c:pt idx="3">
                  <c:v>Newark Hospital (36)</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CD-4A4A-A405-E91780E5D0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(446)</c:v>
                </c:pt>
                <c:pt idx="1">
                  <c:v>King's Mill Hospital (399)</c:v>
                </c:pt>
                <c:pt idx="2">
                  <c:v>Mansfield Community Hospital (-)</c:v>
                </c:pt>
                <c:pt idx="3">
                  <c:v>Newark Hospital (36)</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1CD-4A4A-A405-E91780E5D0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(446)</c:v>
                </c:pt>
                <c:pt idx="1">
                  <c:v>King's Mill Hospital (399)</c:v>
                </c:pt>
                <c:pt idx="2">
                  <c:v>Mansfield Community Hospital (-)</c:v>
                </c:pt>
                <c:pt idx="3">
                  <c:v>Newark Hospital (36)</c:v>
                </c:pt>
              </c:strCache>
            </c:strRef>
          </c:cat>
          <c:val>
            <c:numRef>
              <c:f>Sheet1!$G$2:$G$5</c:f>
              <c:numCache>
                <c:formatCode>0.0;;</c:formatCode>
                <c:ptCount val="4"/>
                <c:pt idx="0">
                  <c:v>0</c:v>
                </c:pt>
                <c:pt idx="1">
                  <c:v>0</c:v>
                </c:pt>
                <c:pt idx="2">
                  <c:v>0</c:v>
                </c:pt>
                <c:pt idx="3">
                  <c:v>5.8378068790439928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1CD-4A4A-A405-E91780E5D0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(446)</c:v>
                </c:pt>
                <c:pt idx="1">
                  <c:v>King's Mill Hospital (399)</c:v>
                </c:pt>
                <c:pt idx="2">
                  <c:v>Mansfield Community Hospital (-)</c:v>
                </c:pt>
                <c:pt idx="3">
                  <c:v>Newark Hospital (36)</c:v>
                </c:pt>
              </c:strCache>
            </c:strRef>
          </c:cat>
          <c:val>
            <c:numRef>
              <c:f>Sheet1!$H$2:$H$5</c:f>
              <c:numCache>
                <c:formatCode>0.0;;</c:formatCode>
                <c:ptCount val="4"/>
                <c:pt idx="0">
                  <c:v>7.3562462286003214</c:v>
                </c:pt>
                <c:pt idx="1">
                  <c:v>7.4505429616529879</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1CD-4A4A-A405-E91780E5D0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(446)</c:v>
                </c:pt>
                <c:pt idx="1">
                  <c:v>King's Mill Hospital (399)</c:v>
                </c:pt>
                <c:pt idx="2">
                  <c:v>Mansfield Community Hospital (-)</c:v>
                </c:pt>
                <c:pt idx="3">
                  <c:v>Newark Hospital (36)</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1CD-4A4A-A405-E91780E5D0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(446)</c:v>
                </c:pt>
                <c:pt idx="1">
                  <c:v>King's Mill Hospital (399)</c:v>
                </c:pt>
                <c:pt idx="2">
                  <c:v>Mansfield Community Hospital (-)</c:v>
                </c:pt>
                <c:pt idx="3">
                  <c:v>Newark Hospital (36)</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1CD-4A4A-A405-E91780E5D0E7}"/>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2.6437537713996786</c:v>
                </c:pt>
                <c:pt idx="1">
                  <c:v>2.5494570383470121</c:v>
                </c:pt>
                <c:pt idx="2">
                  <c:v>0</c:v>
                </c:pt>
                <c:pt idx="3">
                  <c:v>4.1621931209560072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1CD-4A4A-A405-E91780E5D0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1CD-4A4A-A405-E91780E5D0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C1CD-4A4A-A405-E91780E5D0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(446)</c:v>
                </c:pt>
                <c:pt idx="1">
                  <c:v>King's Mill Hospital (399)</c:v>
                </c:pt>
                <c:pt idx="2">
                  <c:v>Mansfield Community Hospital (-)</c:v>
                </c:pt>
                <c:pt idx="3">
                  <c:v>Newark Hospital (36)</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C-4241-83EC-DF4195798B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(446)</c:v>
                </c:pt>
                <c:pt idx="1">
                  <c:v>King's Mill Hospital (399)</c:v>
                </c:pt>
                <c:pt idx="2">
                  <c:v>Mansfield Community Hospital (-)</c:v>
                </c:pt>
                <c:pt idx="3">
                  <c:v>Newark Hospital (36)</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C-4241-83EC-DF4195798B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(446)</c:v>
                </c:pt>
                <c:pt idx="1">
                  <c:v>King's Mill Hospital (399)</c:v>
                </c:pt>
                <c:pt idx="2">
                  <c:v>Mansfield Community Hospital (-)</c:v>
                </c:pt>
                <c:pt idx="3">
                  <c:v>Newark Hospital (36)</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71DC-4241-83EC-DF4195798B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(446)</c:v>
                </c:pt>
                <c:pt idx="1">
                  <c:v>King's Mill Hospital (399)</c:v>
                </c:pt>
                <c:pt idx="2">
                  <c:v>Mansfield Community Hospital (-)</c:v>
                </c:pt>
                <c:pt idx="3">
                  <c:v>Newark Hospital (36)</c:v>
                </c:pt>
              </c:strCache>
            </c:strRef>
          </c:cat>
          <c:val>
            <c:numRef>
              <c:f>Sheet1!$G$2:$G$5</c:f>
              <c:numCache>
                <c:formatCode>0.0;;</c:formatCode>
                <c:ptCount val="4"/>
                <c:pt idx="0">
                  <c:v>0</c:v>
                </c:pt>
                <c:pt idx="1">
                  <c:v>0</c:v>
                </c:pt>
                <c:pt idx="2">
                  <c:v>0</c:v>
                </c:pt>
                <c:pt idx="3">
                  <c:v>8.4555018936462236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71DC-4241-83EC-DF4195798B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(446)</c:v>
                </c:pt>
                <c:pt idx="1">
                  <c:v>King's Mill Hospital (399)</c:v>
                </c:pt>
                <c:pt idx="2">
                  <c:v>Mansfield Community Hospital (-)</c:v>
                </c:pt>
                <c:pt idx="3">
                  <c:v>Newark Hospital (36)</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71DC-4241-83EC-DF4195798B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(446)</c:v>
                </c:pt>
                <c:pt idx="1">
                  <c:v>King's Mill Hospital (399)</c:v>
                </c:pt>
                <c:pt idx="2">
                  <c:v>Mansfield Community Hospital (-)</c:v>
                </c:pt>
                <c:pt idx="3">
                  <c:v>Newark Hospital (36)</c:v>
                </c:pt>
              </c:strCache>
            </c:strRef>
          </c:cat>
          <c:val>
            <c:numRef>
              <c:f>Sheet1!$I$2:$I$5</c:f>
              <c:numCache>
                <c:formatCode>0.0;;</c:formatCode>
                <c:ptCount val="4"/>
                <c:pt idx="0">
                  <c:v>8.8926021226969851</c:v>
                </c:pt>
                <c:pt idx="1">
                  <c:v>8.9832237636823944</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71DC-4241-83EC-DF4195798B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(446)</c:v>
                </c:pt>
                <c:pt idx="1">
                  <c:v>King's Mill Hospital (399)</c:v>
                </c:pt>
                <c:pt idx="2">
                  <c:v>Mansfield Community Hospital (-)</c:v>
                </c:pt>
                <c:pt idx="3">
                  <c:v>Newark Hospital (36)</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71DC-4241-83EC-DF4195798B0D}"/>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1.1073978773030149</c:v>
                </c:pt>
                <c:pt idx="1">
                  <c:v>1.0167762363176056</c:v>
                </c:pt>
                <c:pt idx="2">
                  <c:v>0</c:v>
                </c:pt>
                <c:pt idx="3">
                  <c:v>1.5444981063537764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71DC-4241-83EC-DF4195798B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71DC-4241-83EC-DF4195798B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71DC-4241-83EC-DF4195798B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(446)</c:v>
                </c:pt>
                <c:pt idx="1">
                  <c:v>King's Mill Hospital (399)</c:v>
                </c:pt>
                <c:pt idx="2">
                  <c:v>Mansfield Community Hospital (-)</c:v>
                </c:pt>
                <c:pt idx="3">
                  <c:v>Newark Hospital (36)</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53-4206-9BB5-31AADDE533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(446)</c:v>
                </c:pt>
                <c:pt idx="1">
                  <c:v>King's Mill Hospital (399)</c:v>
                </c:pt>
                <c:pt idx="2">
                  <c:v>Mansfield Community Hospital (-)</c:v>
                </c:pt>
                <c:pt idx="3">
                  <c:v>Newark Hospital (36)</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53-4206-9BB5-31AADDE533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(446)</c:v>
                </c:pt>
                <c:pt idx="1">
                  <c:v>King's Mill Hospital (399)</c:v>
                </c:pt>
                <c:pt idx="2">
                  <c:v>Mansfield Community Hospital (-)</c:v>
                </c:pt>
                <c:pt idx="3">
                  <c:v>Newark Hospital (36)</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53-4206-9BB5-31AADDE533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(446)</c:v>
                </c:pt>
                <c:pt idx="1">
                  <c:v>King's Mill Hospital (399)</c:v>
                </c:pt>
                <c:pt idx="2">
                  <c:v>Mansfield Community Hospital (-)</c:v>
                </c:pt>
                <c:pt idx="3">
                  <c:v>Newark Hospital (36)</c:v>
                </c:pt>
              </c:strCache>
            </c:strRef>
          </c:cat>
          <c:val>
            <c:numRef>
              <c:f>Sheet1!$G$2:$G$5</c:f>
              <c:numCache>
                <c:formatCode>0.0;;</c:formatCode>
                <c:ptCount val="4"/>
                <c:pt idx="0">
                  <c:v>0</c:v>
                </c:pt>
                <c:pt idx="1">
                  <c:v>0</c:v>
                </c:pt>
                <c:pt idx="2">
                  <c:v>0</c:v>
                </c:pt>
                <c:pt idx="3">
                  <c:v>9.5640331052702194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53-4206-9BB5-31AADDE533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(446)</c:v>
                </c:pt>
                <c:pt idx="1">
                  <c:v>King's Mill Hospital (399)</c:v>
                </c:pt>
                <c:pt idx="2">
                  <c:v>Mansfield Community Hospital (-)</c:v>
                </c:pt>
                <c:pt idx="3">
                  <c:v>Newark Hospital (36)</c:v>
                </c:pt>
              </c:strCache>
            </c:strRef>
          </c:cat>
          <c:val>
            <c:numRef>
              <c:f>Sheet1!$H$2:$H$5</c:f>
              <c:numCache>
                <c:formatCode>0.0;;</c:formatCode>
                <c:ptCount val="4"/>
                <c:pt idx="0">
                  <c:v>9.4021760490257513</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53-4206-9BB5-31AADDE533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(446)</c:v>
                </c:pt>
                <c:pt idx="1">
                  <c:v>King's Mill Hospital (399)</c:v>
                </c:pt>
                <c:pt idx="2">
                  <c:v>Mansfield Community Hospital (-)</c:v>
                </c:pt>
                <c:pt idx="3">
                  <c:v>Newark Hospital (36)</c:v>
                </c:pt>
              </c:strCache>
            </c:strRef>
          </c:cat>
          <c:val>
            <c:numRef>
              <c:f>Sheet1!$I$2:$I$5</c:f>
              <c:numCache>
                <c:formatCode>0.0;;</c:formatCode>
                <c:ptCount val="4"/>
                <c:pt idx="0">
                  <c:v>0</c:v>
                </c:pt>
                <c:pt idx="1">
                  <c:v>9.4247608993242125</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53-4206-9BB5-31AADDE533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(446)</c:v>
                </c:pt>
                <c:pt idx="1">
                  <c:v>King's Mill Hospital (399)</c:v>
                </c:pt>
                <c:pt idx="2">
                  <c:v>Mansfield Community Hospital (-)</c:v>
                </c:pt>
                <c:pt idx="3">
                  <c:v>Newark Hospital (36)</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053-4206-9BB5-31AADDE533A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0.59782395097424867</c:v>
                </c:pt>
                <c:pt idx="1">
                  <c:v>0.57523910067578754</c:v>
                </c:pt>
                <c:pt idx="2">
                  <c:v>0</c:v>
                </c:pt>
                <c:pt idx="3">
                  <c:v>0.43596689472978056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053-4206-9BB5-31AADDE533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053-4206-9BB5-31AADDE533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5053-4206-9BB5-31AADDE533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(446)</c:v>
                </c:pt>
                <c:pt idx="1">
                  <c:v>King's Mill Hospital (399)</c:v>
                </c:pt>
                <c:pt idx="2">
                  <c:v>Mansfield Community Hospital (-)</c:v>
                </c:pt>
                <c:pt idx="3">
                  <c:v>Newark Hospital (36)</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C4-4CB2-8518-686203E181B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(446)</c:v>
                </c:pt>
                <c:pt idx="1">
                  <c:v>King's Mill Hospital (399)</c:v>
                </c:pt>
                <c:pt idx="2">
                  <c:v>Mansfield Community Hospital (-)</c:v>
                </c:pt>
                <c:pt idx="3">
                  <c:v>Newark Hospital (36)</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C4-4CB2-8518-686203E181B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(446)</c:v>
                </c:pt>
                <c:pt idx="1">
                  <c:v>King's Mill Hospital (399)</c:v>
                </c:pt>
                <c:pt idx="2">
                  <c:v>Mansfield Community Hospital (-)</c:v>
                </c:pt>
                <c:pt idx="3">
                  <c:v>Newark Hospital (36)</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DC4-4CB2-8518-686203E181B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(446)</c:v>
                </c:pt>
                <c:pt idx="1">
                  <c:v>King's Mill Hospital (399)</c:v>
                </c:pt>
                <c:pt idx="2">
                  <c:v>Mansfield Community Hospital (-)</c:v>
                </c:pt>
                <c:pt idx="3">
                  <c:v>Newark Hospital (36)</c:v>
                </c:pt>
              </c:strCache>
            </c:strRef>
          </c:cat>
          <c:val>
            <c:numRef>
              <c:f>Sheet1!$G$2:$G$5</c:f>
              <c:numCache>
                <c:formatCode>0.0;;</c:formatCode>
                <c:ptCount val="4"/>
                <c:pt idx="0">
                  <c:v>0</c:v>
                </c:pt>
                <c:pt idx="1">
                  <c:v>0</c:v>
                </c:pt>
                <c:pt idx="2">
                  <c:v>0</c:v>
                </c:pt>
                <c:pt idx="3">
                  <c:v>3.5685943675634402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DC4-4CB2-8518-686203E181B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(446)</c:v>
                </c:pt>
                <c:pt idx="1">
                  <c:v>King's Mill Hospital (399)</c:v>
                </c:pt>
                <c:pt idx="2">
                  <c:v>Mansfield Community Hospital (-)</c:v>
                </c:pt>
                <c:pt idx="3">
                  <c:v>Newark Hospital (36)</c:v>
                </c:pt>
              </c:strCache>
            </c:strRef>
          </c:cat>
          <c:val>
            <c:numRef>
              <c:f>Sheet1!$H$2:$H$5</c:f>
              <c:numCache>
                <c:formatCode>0.0;;</c:formatCode>
                <c:ptCount val="4"/>
                <c:pt idx="0">
                  <c:v>0</c:v>
                </c:pt>
                <c:pt idx="1">
                  <c:v>4.8111697934837636</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DC4-4CB2-8518-686203E181B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(446)</c:v>
                </c:pt>
                <c:pt idx="1">
                  <c:v>King's Mill Hospital (399)</c:v>
                </c:pt>
                <c:pt idx="2">
                  <c:v>Mansfield Community Hospital (-)</c:v>
                </c:pt>
                <c:pt idx="3">
                  <c:v>Newark Hospital (36)</c:v>
                </c:pt>
              </c:strCache>
            </c:strRef>
          </c:cat>
          <c:val>
            <c:numRef>
              <c:f>Sheet1!$I$2:$I$5</c:f>
              <c:numCache>
                <c:formatCode>0.0;;</c:formatCode>
                <c:ptCount val="4"/>
                <c:pt idx="0">
                  <c:v>4.7988497952799296</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DC4-4CB2-8518-686203E181B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(446)</c:v>
                </c:pt>
                <c:pt idx="1">
                  <c:v>King's Mill Hospital (399)</c:v>
                </c:pt>
                <c:pt idx="2">
                  <c:v>Mansfield Community Hospital (-)</c:v>
                </c:pt>
                <c:pt idx="3">
                  <c:v>Newark Hospital (36)</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DC4-4CB2-8518-686203E181B7}"/>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5.2011502047200704</c:v>
                </c:pt>
                <c:pt idx="1">
                  <c:v>5.1888302065162364</c:v>
                </c:pt>
                <c:pt idx="2">
                  <c:v>0</c:v>
                </c:pt>
                <c:pt idx="3">
                  <c:v>6.4314056324365598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DC4-4CB2-8518-686203E181B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DC4-4CB2-8518-686203E181B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8DC4-4CB2-8518-686203E181B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(109)</c:v>
                </c:pt>
                <c:pt idx="1">
                  <c:v>King's Mill Hospital (104)</c:v>
                </c:pt>
                <c:pt idx="2">
                  <c:v>Mansfield Community Hospital (-)</c:v>
                </c:pt>
                <c:pt idx="3">
                  <c:v>Newark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B2-4D9E-BC2F-FF063C5C071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(109)</c:v>
                </c:pt>
                <c:pt idx="1">
                  <c:v>King's Mill Hospital (104)</c:v>
                </c:pt>
                <c:pt idx="2">
                  <c:v>Mansfield Community Hospital (-)</c:v>
                </c:pt>
                <c:pt idx="3">
                  <c:v>Newark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B2-4D9E-BC2F-FF063C5C071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(109)</c:v>
                </c:pt>
                <c:pt idx="1">
                  <c:v>King's Mill Hospital (104)</c:v>
                </c:pt>
                <c:pt idx="2">
                  <c:v>Mansfield Community Hospital (-)</c:v>
                </c:pt>
                <c:pt idx="3">
                  <c:v>Newark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0B2-4D9E-BC2F-FF063C5C071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(109)</c:v>
                </c:pt>
                <c:pt idx="1">
                  <c:v>King's Mill Hospital (104)</c:v>
                </c:pt>
                <c:pt idx="2">
                  <c:v>Mansfield Community Hospital (-)</c:v>
                </c:pt>
                <c:pt idx="3">
                  <c:v>Newark Hospital (-)</c:v>
                </c:pt>
              </c:strCache>
            </c:strRef>
          </c:cat>
          <c:val>
            <c:numRef>
              <c:f>Sheet1!$G$2:$G$5</c:f>
              <c:numCache>
                <c:formatCode>0.0;;</c:formatCode>
                <c:ptCount val="4"/>
                <c:pt idx="0">
                  <c:v>7.3514582999912204</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0B2-4D9E-BC2F-FF063C5C071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(109)</c:v>
                </c:pt>
                <c:pt idx="1">
                  <c:v>King's Mill Hospital (104)</c:v>
                </c:pt>
                <c:pt idx="2">
                  <c:v>Mansfield Community Hospital (-)</c:v>
                </c:pt>
                <c:pt idx="3">
                  <c:v>Newark Hospital (-)</c:v>
                </c:pt>
              </c:strCache>
            </c:strRef>
          </c:cat>
          <c:val>
            <c:numRef>
              <c:f>Sheet1!$H$2:$H$5</c:f>
              <c:numCache>
                <c:formatCode>0.0;;</c:formatCode>
                <c:ptCount val="4"/>
                <c:pt idx="0">
                  <c:v>0</c:v>
                </c:pt>
                <c:pt idx="1">
                  <c:v>7.4633031580855382</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0B2-4D9E-BC2F-FF063C5C071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(109)</c:v>
                </c:pt>
                <c:pt idx="1">
                  <c:v>King's Mill Hospital (104)</c:v>
                </c:pt>
                <c:pt idx="2">
                  <c:v>Mansfield Community Hospital (-)</c:v>
                </c:pt>
                <c:pt idx="3">
                  <c:v>Newark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0B2-4D9E-BC2F-FF063C5C071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(109)</c:v>
                </c:pt>
                <c:pt idx="1">
                  <c:v>King's Mill Hospital (104)</c:v>
                </c:pt>
                <c:pt idx="2">
                  <c:v>Mansfield Community Hospital (-)</c:v>
                </c:pt>
                <c:pt idx="3">
                  <c:v>Newark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0B2-4D9E-BC2F-FF063C5C0719}"/>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2.6485417000087796</c:v>
                </c:pt>
                <c:pt idx="1">
                  <c:v>2.5366968419144618</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0B2-4D9E-BC2F-FF063C5C071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0B2-4D9E-BC2F-FF063C5C071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D0B2-4D9E-BC2F-FF063C5C071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(439)</c:v>
                </c:pt>
                <c:pt idx="1">
                  <c:v>King's Mill Hospital (391)</c:v>
                </c:pt>
                <c:pt idx="2">
                  <c:v>Mansfield Community Hospital (-)</c:v>
                </c:pt>
                <c:pt idx="3">
                  <c:v>Newark Hospital (36)</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5A-4040-ABF7-CDF405D25A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(439)</c:v>
                </c:pt>
                <c:pt idx="1">
                  <c:v>King's Mill Hospital (391)</c:v>
                </c:pt>
                <c:pt idx="2">
                  <c:v>Mansfield Community Hospital (-)</c:v>
                </c:pt>
                <c:pt idx="3">
                  <c:v>Newark Hospital (36)</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5A-4040-ABF7-CDF405D25A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(439)</c:v>
                </c:pt>
                <c:pt idx="1">
                  <c:v>King's Mill Hospital (391)</c:v>
                </c:pt>
                <c:pt idx="2">
                  <c:v>Mansfield Community Hospital (-)</c:v>
                </c:pt>
                <c:pt idx="3">
                  <c:v>Newark Hospital (36)</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D5A-4040-ABF7-CDF405D25A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(439)</c:v>
                </c:pt>
                <c:pt idx="1">
                  <c:v>King's Mill Hospital (391)</c:v>
                </c:pt>
                <c:pt idx="2">
                  <c:v>Mansfield Community Hospital (-)</c:v>
                </c:pt>
                <c:pt idx="3">
                  <c:v>Newark Hospital (36)</c:v>
                </c:pt>
              </c:strCache>
            </c:strRef>
          </c:cat>
          <c:val>
            <c:numRef>
              <c:f>Sheet1!$G$2:$G$5</c:f>
              <c:numCache>
                <c:formatCode>0.0;;</c:formatCode>
                <c:ptCount val="4"/>
                <c:pt idx="0">
                  <c:v>9.2941141377186991</c:v>
                </c:pt>
                <c:pt idx="1">
                  <c:v>9.304258343333446</c:v>
                </c:pt>
                <c:pt idx="2">
                  <c:v>0</c:v>
                </c:pt>
                <c:pt idx="3">
                  <c:v>9.1614102762556371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D5A-4040-ABF7-CDF405D25A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(439)</c:v>
                </c:pt>
                <c:pt idx="1">
                  <c:v>King's Mill Hospital (391)</c:v>
                </c:pt>
                <c:pt idx="2">
                  <c:v>Mansfield Community Hospital (-)</c:v>
                </c:pt>
                <c:pt idx="3">
                  <c:v>Newark Hospital (36)</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D5A-4040-ABF7-CDF405D25A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(439)</c:v>
                </c:pt>
                <c:pt idx="1">
                  <c:v>King's Mill Hospital (391)</c:v>
                </c:pt>
                <c:pt idx="2">
                  <c:v>Mansfield Community Hospital (-)</c:v>
                </c:pt>
                <c:pt idx="3">
                  <c:v>Newark Hospital (36)</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D5A-4040-ABF7-CDF405D25A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(439)</c:v>
                </c:pt>
                <c:pt idx="1">
                  <c:v>King's Mill Hospital (391)</c:v>
                </c:pt>
                <c:pt idx="2">
                  <c:v>Mansfield Community Hospital (-)</c:v>
                </c:pt>
                <c:pt idx="3">
                  <c:v>Newark Hospital (36)</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D5A-4040-ABF7-CDF405D25A0D}"/>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0.7058858622813009</c:v>
                </c:pt>
                <c:pt idx="1">
                  <c:v>0.69574165666655396</c:v>
                </c:pt>
                <c:pt idx="2">
                  <c:v>0</c:v>
                </c:pt>
                <c:pt idx="3">
                  <c:v>0.83858972374436291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D5A-4040-ABF7-CDF405D25A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D5A-4040-ABF7-CDF405D25A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AD5A-4040-ABF7-CDF405D25A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(319)</c:v>
                </c:pt>
                <c:pt idx="1">
                  <c:v>King's Mill Hospital (278)</c:v>
                </c:pt>
                <c:pt idx="2">
                  <c:v>Mansfield Community Hospital (-)</c:v>
                </c:pt>
                <c:pt idx="3">
                  <c:v>Newark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EA-4D96-A357-6773E51F388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(319)</c:v>
                </c:pt>
                <c:pt idx="1">
                  <c:v>King's Mill Hospital (278)</c:v>
                </c:pt>
                <c:pt idx="2">
                  <c:v>Mansfield Community Hospital (-)</c:v>
                </c:pt>
                <c:pt idx="3">
                  <c:v>Newark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EA-4D96-A357-6773E51F388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(319)</c:v>
                </c:pt>
                <c:pt idx="1">
                  <c:v>King's Mill Hospital (278)</c:v>
                </c:pt>
                <c:pt idx="2">
                  <c:v>Mansfield Community Hospital (-)</c:v>
                </c:pt>
                <c:pt idx="3">
                  <c:v>Newark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4EA-4D96-A357-6773E51F388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(319)</c:v>
                </c:pt>
                <c:pt idx="1">
                  <c:v>King's Mill Hospital (278)</c:v>
                </c:pt>
                <c:pt idx="2">
                  <c:v>Mansfield Community Hospital (-)</c:v>
                </c:pt>
                <c:pt idx="3">
                  <c:v>Newark Hospital (-)</c:v>
                </c:pt>
              </c:strCache>
            </c:strRef>
          </c:cat>
          <c:val>
            <c:numRef>
              <c:f>Sheet1!$G$2:$G$5</c:f>
              <c:numCache>
                <c:formatCode>0.0;;</c:formatCode>
                <c:ptCount val="4"/>
                <c:pt idx="0">
                  <c:v>8.3022594259888134</c:v>
                </c:pt>
                <c:pt idx="1">
                  <c:v>8.3608227991916806</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4EA-4D96-A357-6773E51F388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(319)</c:v>
                </c:pt>
                <c:pt idx="1">
                  <c:v>King's Mill Hospital (278)</c:v>
                </c:pt>
                <c:pt idx="2">
                  <c:v>Mansfield Community Hospital (-)</c:v>
                </c:pt>
                <c:pt idx="3">
                  <c:v>Newark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4EA-4D96-A357-6773E51F388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(319)</c:v>
                </c:pt>
                <c:pt idx="1">
                  <c:v>King's Mill Hospital (278)</c:v>
                </c:pt>
                <c:pt idx="2">
                  <c:v>Mansfield Community Hospital (-)</c:v>
                </c:pt>
                <c:pt idx="3">
                  <c:v>Newark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4EA-4D96-A357-6773E51F388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(319)</c:v>
                </c:pt>
                <c:pt idx="1">
                  <c:v>King's Mill Hospital (278)</c:v>
                </c:pt>
                <c:pt idx="2">
                  <c:v>Mansfield Community Hospital (-)</c:v>
                </c:pt>
                <c:pt idx="3">
                  <c:v>Newark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4EA-4D96-A357-6773E51F388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1.6977405740111866</c:v>
                </c:pt>
                <c:pt idx="1">
                  <c:v>1.6391772008083194</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4EA-4D96-A357-6773E51F388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4EA-4D96-A357-6773E51F388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84EA-4D96-A357-6773E51F388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(241)</c:v>
                </c:pt>
                <c:pt idx="1">
                  <c:v>King's Mill Hospital (214)</c:v>
                </c:pt>
                <c:pt idx="2">
                  <c:v>Mansfield Community Hospital (-)</c:v>
                </c:pt>
                <c:pt idx="3">
                  <c:v>Newark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ED-4450-B21A-510386B5B69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(241)</c:v>
                </c:pt>
                <c:pt idx="1">
                  <c:v>King's Mill Hospital (214)</c:v>
                </c:pt>
                <c:pt idx="2">
                  <c:v>Mansfield Community Hospital (-)</c:v>
                </c:pt>
                <c:pt idx="3">
                  <c:v>Newark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ED-4450-B21A-510386B5B69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(241)</c:v>
                </c:pt>
                <c:pt idx="1">
                  <c:v>King's Mill Hospital (214)</c:v>
                </c:pt>
                <c:pt idx="2">
                  <c:v>Mansfield Community Hospital (-)</c:v>
                </c:pt>
                <c:pt idx="3">
                  <c:v>Newark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7ED-4450-B21A-510386B5B69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(241)</c:v>
                </c:pt>
                <c:pt idx="1">
                  <c:v>King's Mill Hospital (214)</c:v>
                </c:pt>
                <c:pt idx="2">
                  <c:v>Mansfield Community Hospital (-)</c:v>
                </c:pt>
                <c:pt idx="3">
                  <c:v>Newark Hospital (-)</c:v>
                </c:pt>
              </c:strCache>
            </c:strRef>
          </c:cat>
          <c:val>
            <c:numRef>
              <c:f>Sheet1!$G$2:$G$5</c:f>
              <c:numCache>
                <c:formatCode>0.0;;</c:formatCode>
                <c:ptCount val="4"/>
                <c:pt idx="0">
                  <c:v>7.8033384911269499</c:v>
                </c:pt>
                <c:pt idx="1">
                  <c:v>7.7293186216475371</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7ED-4450-B21A-510386B5B69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(241)</c:v>
                </c:pt>
                <c:pt idx="1">
                  <c:v>King's Mill Hospital (214)</c:v>
                </c:pt>
                <c:pt idx="2">
                  <c:v>Mansfield Community Hospital (-)</c:v>
                </c:pt>
                <c:pt idx="3">
                  <c:v>Newark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7ED-4450-B21A-510386B5B69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(241)</c:v>
                </c:pt>
                <c:pt idx="1">
                  <c:v>King's Mill Hospital (214)</c:v>
                </c:pt>
                <c:pt idx="2">
                  <c:v>Mansfield Community Hospital (-)</c:v>
                </c:pt>
                <c:pt idx="3">
                  <c:v>Newark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7ED-4450-B21A-510386B5B69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(241)</c:v>
                </c:pt>
                <c:pt idx="1">
                  <c:v>King's Mill Hospital (214)</c:v>
                </c:pt>
                <c:pt idx="2">
                  <c:v>Mansfield Community Hospital (-)</c:v>
                </c:pt>
                <c:pt idx="3">
                  <c:v>Newark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7ED-4450-B21A-510386B5B696}"/>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2.1966615088730501</c:v>
                </c:pt>
                <c:pt idx="1">
                  <c:v>2.2706813783524629</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7ED-4450-B21A-510386B5B69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7ED-4450-B21A-510386B5B69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C7ED-4450-B21A-510386B5B69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(153)</c:v>
                </c:pt>
                <c:pt idx="1">
                  <c:v>King's Mill Hospital (135)</c:v>
                </c:pt>
                <c:pt idx="2">
                  <c:v>Mansfield Community Hospital (-)</c:v>
                </c:pt>
                <c:pt idx="3">
                  <c:v>Newark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EC-4E56-ABE0-F22187F18C4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(153)</c:v>
                </c:pt>
                <c:pt idx="1">
                  <c:v>King's Mill Hospital (135)</c:v>
                </c:pt>
                <c:pt idx="2">
                  <c:v>Mansfield Community Hospital (-)</c:v>
                </c:pt>
                <c:pt idx="3">
                  <c:v>Newark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EC-4E56-ABE0-F22187F18C4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(153)</c:v>
                </c:pt>
                <c:pt idx="1">
                  <c:v>King's Mill Hospital (135)</c:v>
                </c:pt>
                <c:pt idx="2">
                  <c:v>Mansfield Community Hospital (-)</c:v>
                </c:pt>
                <c:pt idx="3">
                  <c:v>Newark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CEC-4E56-ABE0-F22187F18C4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(153)</c:v>
                </c:pt>
                <c:pt idx="1">
                  <c:v>King's Mill Hospital (135)</c:v>
                </c:pt>
                <c:pt idx="2">
                  <c:v>Mansfield Community Hospital (-)</c:v>
                </c:pt>
                <c:pt idx="3">
                  <c:v>Newark Hospital (-)</c:v>
                </c:pt>
              </c:strCache>
            </c:strRef>
          </c:cat>
          <c:val>
            <c:numRef>
              <c:f>Sheet1!$G$2:$G$5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CEC-4E56-ABE0-F22187F18C4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(153)</c:v>
                </c:pt>
                <c:pt idx="1">
                  <c:v>King's Mill Hospital (135)</c:v>
                </c:pt>
                <c:pt idx="2">
                  <c:v>Mansfield Community Hospital (-)</c:v>
                </c:pt>
                <c:pt idx="3">
                  <c:v>Newark Hospital (-)</c:v>
                </c:pt>
              </c:strCache>
            </c:strRef>
          </c:cat>
          <c:val>
            <c:numRef>
              <c:f>Sheet1!$H$2:$H$5</c:f>
              <c:numCache>
                <c:formatCode>0.0;;</c:formatCode>
                <c:ptCount val="4"/>
                <c:pt idx="0">
                  <c:v>8.570262367771381</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CEC-4E56-ABE0-F22187F18C4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(153)</c:v>
                </c:pt>
                <c:pt idx="1">
                  <c:v>King's Mill Hospital (135)</c:v>
                </c:pt>
                <c:pt idx="2">
                  <c:v>Mansfield Community Hospital (-)</c:v>
                </c:pt>
                <c:pt idx="3">
                  <c:v>Newark Hospital (-)</c:v>
                </c:pt>
              </c:strCache>
            </c:strRef>
          </c:cat>
          <c:val>
            <c:numRef>
              <c:f>Sheet1!$I$2:$I$5</c:f>
              <c:numCache>
                <c:formatCode>0.0;;</c:formatCode>
                <c:ptCount val="4"/>
                <c:pt idx="0">
                  <c:v>0</c:v>
                </c:pt>
                <c:pt idx="1">
                  <c:v>8.7112140452513298</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CEC-4E56-ABE0-F22187F18C4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(153)</c:v>
                </c:pt>
                <c:pt idx="1">
                  <c:v>King's Mill Hospital (135)</c:v>
                </c:pt>
                <c:pt idx="2">
                  <c:v>Mansfield Community Hospital (-)</c:v>
                </c:pt>
                <c:pt idx="3">
                  <c:v>Newark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CEC-4E56-ABE0-F22187F18C4B}"/>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1.429737632228619</c:v>
                </c:pt>
                <c:pt idx="1">
                  <c:v>1.2887859547486702</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CEC-4E56-ABE0-F22187F18C4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CEC-4E56-ABE0-F22187F18C4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ACEC-4E56-ABE0-F22187F18C4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(219)</c:v>
                </c:pt>
                <c:pt idx="1">
                  <c:v>King's Mill Hospital (196)</c:v>
                </c:pt>
                <c:pt idx="2">
                  <c:v>Mansfield Community Hospital (-)</c:v>
                </c:pt>
                <c:pt idx="3">
                  <c:v>Newark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17-4D65-9194-41C495557C7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(219)</c:v>
                </c:pt>
                <c:pt idx="1">
                  <c:v>King's Mill Hospital (196)</c:v>
                </c:pt>
                <c:pt idx="2">
                  <c:v>Mansfield Community Hospital (-)</c:v>
                </c:pt>
                <c:pt idx="3">
                  <c:v>Newark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17-4D65-9194-41C495557C7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(219)</c:v>
                </c:pt>
                <c:pt idx="1">
                  <c:v>King's Mill Hospital (196)</c:v>
                </c:pt>
                <c:pt idx="2">
                  <c:v>Mansfield Community Hospital (-)</c:v>
                </c:pt>
                <c:pt idx="3">
                  <c:v>Newark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A17-4D65-9194-41C495557C7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(219)</c:v>
                </c:pt>
                <c:pt idx="1">
                  <c:v>King's Mill Hospital (196)</c:v>
                </c:pt>
                <c:pt idx="2">
                  <c:v>Mansfield Community Hospital (-)</c:v>
                </c:pt>
                <c:pt idx="3">
                  <c:v>Newark Hospital (-)</c:v>
                </c:pt>
              </c:strCache>
            </c:strRef>
          </c:cat>
          <c:val>
            <c:numRef>
              <c:f>Sheet1!$G$2:$G$5</c:f>
              <c:numCache>
                <c:formatCode>0.0;;</c:formatCode>
                <c:ptCount val="4"/>
                <c:pt idx="0">
                  <c:v>7.0199325618084476</c:v>
                </c:pt>
                <c:pt idx="1">
                  <c:v>7.001258309363271</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A17-4D65-9194-41C495557C7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(219)</c:v>
                </c:pt>
                <c:pt idx="1">
                  <c:v>King's Mill Hospital (196)</c:v>
                </c:pt>
                <c:pt idx="2">
                  <c:v>Mansfield Community Hospital (-)</c:v>
                </c:pt>
                <c:pt idx="3">
                  <c:v>Newark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A17-4D65-9194-41C495557C7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(219)</c:v>
                </c:pt>
                <c:pt idx="1">
                  <c:v>King's Mill Hospital (196)</c:v>
                </c:pt>
                <c:pt idx="2">
                  <c:v>Mansfield Community Hospital (-)</c:v>
                </c:pt>
                <c:pt idx="3">
                  <c:v>Newark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A17-4D65-9194-41C495557C7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(219)</c:v>
                </c:pt>
                <c:pt idx="1">
                  <c:v>King's Mill Hospital (196)</c:v>
                </c:pt>
                <c:pt idx="2">
                  <c:v>Mansfield Community Hospital (-)</c:v>
                </c:pt>
                <c:pt idx="3">
                  <c:v>Newark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A17-4D65-9194-41C495557C70}"/>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2.9800674381915524</c:v>
                </c:pt>
                <c:pt idx="1">
                  <c:v>2.998741690636729</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A17-4D65-9194-41C495557C7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A17-4D65-9194-41C495557C7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2A17-4D65-9194-41C495557C7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Orthopaedic Hospital NHS Foundation Trust</c:v>
                </c:pt>
                <c:pt idx="1">
                  <c:v>The Robert Jones and Agnes Hunt Orthopaedic Hospital NHS Foundation Trust</c:v>
                </c:pt>
                <c:pt idx="2">
                  <c:v>University Hospitals of Leicester NHS Trust</c:v>
                </c:pt>
                <c:pt idx="3">
                  <c:v>Nottingham University Hospitals NHS Trust</c:v>
                </c:pt>
                <c:pt idx="4">
                  <c:v>South Warwickshire University NHS Foundation Trust</c:v>
                </c:pt>
              </c:strCache>
            </c:strRef>
          </c:cat>
          <c:val>
            <c:numRef>
              <c:f>Sheet1!$B$2:$B$6</c:f>
              <c:numCache>
                <c:formatCode>0.0</c:formatCode>
                <c:ptCount val="5"/>
                <c:pt idx="0">
                  <c:v>7.9241550247202994</c:v>
                </c:pt>
                <c:pt idx="1">
                  <c:v>7.806996622419792</c:v>
                </c:pt>
                <c:pt idx="2">
                  <c:v>7.0980612811026251</c:v>
                </c:pt>
                <c:pt idx="3">
                  <c:v>7.0853720176567201</c:v>
                </c:pt>
                <c:pt idx="4">
                  <c:v>7.0394203711195473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54-4B68-AE4C-4A46F50854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Orthopaedic Hospital NHS Foundation Trust</c:v>
                </c:pt>
                <c:pt idx="1">
                  <c:v>The Robert Jones and Agnes Hunt Orthopaedic Hospital NHS Foundation Trust</c:v>
                </c:pt>
                <c:pt idx="2">
                  <c:v>University Hospitals of Leicester NHS Trust</c:v>
                </c:pt>
                <c:pt idx="3">
                  <c:v>Nottingham University Hospitals NHS Trust</c:v>
                </c:pt>
                <c:pt idx="4">
                  <c:v>South Warwickshire University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54-4B68-AE4C-4A46F50854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(418)</c:v>
                </c:pt>
                <c:pt idx="1">
                  <c:v>King's Mill Hospital (375)</c:v>
                </c:pt>
                <c:pt idx="2">
                  <c:v>Mansfield Community Hospital (-)</c:v>
                </c:pt>
                <c:pt idx="3">
                  <c:v>Newark Hospital (32)</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FF-4945-AFCB-E5FA03547F9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(418)</c:v>
                </c:pt>
                <c:pt idx="1">
                  <c:v>King's Mill Hospital (375)</c:v>
                </c:pt>
                <c:pt idx="2">
                  <c:v>Mansfield Community Hospital (-)</c:v>
                </c:pt>
                <c:pt idx="3">
                  <c:v>Newark Hospital (32)</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FF-4945-AFCB-E5FA03547F9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(418)</c:v>
                </c:pt>
                <c:pt idx="1">
                  <c:v>King's Mill Hospital (375)</c:v>
                </c:pt>
                <c:pt idx="2">
                  <c:v>Mansfield Community Hospital (-)</c:v>
                </c:pt>
                <c:pt idx="3">
                  <c:v>Newark Hospital (32)</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FF-4945-AFCB-E5FA03547F9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(418)</c:v>
                </c:pt>
                <c:pt idx="1">
                  <c:v>King's Mill Hospital (375)</c:v>
                </c:pt>
                <c:pt idx="2">
                  <c:v>Mansfield Community Hospital (-)</c:v>
                </c:pt>
                <c:pt idx="3">
                  <c:v>Newark Hospital (32)</c:v>
                </c:pt>
              </c:strCache>
            </c:strRef>
          </c:cat>
          <c:val>
            <c:numRef>
              <c:f>Sheet1!$G$2:$G$5</c:f>
              <c:numCache>
                <c:formatCode>0.0;;</c:formatCode>
                <c:ptCount val="4"/>
                <c:pt idx="0">
                  <c:v>9.5384079092364917</c:v>
                </c:pt>
                <c:pt idx="1">
                  <c:v>9.5821572726263451</c:v>
                </c:pt>
                <c:pt idx="2">
                  <c:v>0</c:v>
                </c:pt>
                <c:pt idx="3">
                  <c:v>8.9752129868922452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FF-4945-AFCB-E5FA03547F9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(418)</c:v>
                </c:pt>
                <c:pt idx="1">
                  <c:v>King's Mill Hospital (375)</c:v>
                </c:pt>
                <c:pt idx="2">
                  <c:v>Mansfield Community Hospital (-)</c:v>
                </c:pt>
                <c:pt idx="3">
                  <c:v>Newark Hospital (32)</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FF-4945-AFCB-E5FA03547F9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(418)</c:v>
                </c:pt>
                <c:pt idx="1">
                  <c:v>King's Mill Hospital (375)</c:v>
                </c:pt>
                <c:pt idx="2">
                  <c:v>Mansfield Community Hospital (-)</c:v>
                </c:pt>
                <c:pt idx="3">
                  <c:v>Newark Hospital (32)</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FF-4945-AFCB-E5FA03547F9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(418)</c:v>
                </c:pt>
                <c:pt idx="1">
                  <c:v>King's Mill Hospital (375)</c:v>
                </c:pt>
                <c:pt idx="2">
                  <c:v>Mansfield Community Hospital (-)</c:v>
                </c:pt>
                <c:pt idx="3">
                  <c:v>Newark Hospital (32)</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FF-4945-AFCB-E5FA03547F9A}"/>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0.46159209076350827</c:v>
                </c:pt>
                <c:pt idx="1">
                  <c:v>0.41784272737365491</c:v>
                </c:pt>
                <c:pt idx="2">
                  <c:v>0</c:v>
                </c:pt>
                <c:pt idx="3">
                  <c:v>1.0247870131077548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FF-4945-AFCB-E5FA03547F9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FF-4945-AFCB-E5FA03547F9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95FF-4945-AFCB-E5FA03547F9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(416)</c:v>
                </c:pt>
                <c:pt idx="1">
                  <c:v>King's Mill Hospital (373)</c:v>
                </c:pt>
                <c:pt idx="2">
                  <c:v>Mansfield Community Hospital (-)</c:v>
                </c:pt>
                <c:pt idx="3">
                  <c:v>Newark Hospital (32)</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59-4796-B2FC-A68630D0ABD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(416)</c:v>
                </c:pt>
                <c:pt idx="1">
                  <c:v>King's Mill Hospital (373)</c:v>
                </c:pt>
                <c:pt idx="2">
                  <c:v>Mansfield Community Hospital (-)</c:v>
                </c:pt>
                <c:pt idx="3">
                  <c:v>Newark Hospital (32)</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59-4796-B2FC-A68630D0ABD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(416)</c:v>
                </c:pt>
                <c:pt idx="1">
                  <c:v>King's Mill Hospital (373)</c:v>
                </c:pt>
                <c:pt idx="2">
                  <c:v>Mansfield Community Hospital (-)</c:v>
                </c:pt>
                <c:pt idx="3">
                  <c:v>Newark Hospital (32)</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59-4796-B2FC-A68630D0ABD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(416)</c:v>
                </c:pt>
                <c:pt idx="1">
                  <c:v>King's Mill Hospital (373)</c:v>
                </c:pt>
                <c:pt idx="2">
                  <c:v>Mansfield Community Hospital (-)</c:v>
                </c:pt>
                <c:pt idx="3">
                  <c:v>Newark Hospital (32)</c:v>
                </c:pt>
              </c:strCache>
            </c:strRef>
          </c:cat>
          <c:val>
            <c:numRef>
              <c:f>Sheet1!$G$2:$G$5</c:f>
              <c:numCache>
                <c:formatCode>0.0;;</c:formatCode>
                <c:ptCount val="4"/>
                <c:pt idx="0">
                  <c:v>8.5511982829326936</c:v>
                </c:pt>
                <c:pt idx="1">
                  <c:v>8.5278377326878552</c:v>
                </c:pt>
                <c:pt idx="2">
                  <c:v>0</c:v>
                </c:pt>
                <c:pt idx="3">
                  <c:v>8.8411411684239951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59-4796-B2FC-A68630D0ABD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(416)</c:v>
                </c:pt>
                <c:pt idx="1">
                  <c:v>King's Mill Hospital (373)</c:v>
                </c:pt>
                <c:pt idx="2">
                  <c:v>Mansfield Community Hospital (-)</c:v>
                </c:pt>
                <c:pt idx="3">
                  <c:v>Newark Hospital (32)</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59-4796-B2FC-A68630D0ABD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(416)</c:v>
                </c:pt>
                <c:pt idx="1">
                  <c:v>King's Mill Hospital (373)</c:v>
                </c:pt>
                <c:pt idx="2">
                  <c:v>Mansfield Community Hospital (-)</c:v>
                </c:pt>
                <c:pt idx="3">
                  <c:v>Newark Hospital (32)</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59-4796-B2FC-A68630D0ABD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(416)</c:v>
                </c:pt>
                <c:pt idx="1">
                  <c:v>King's Mill Hospital (373)</c:v>
                </c:pt>
                <c:pt idx="2">
                  <c:v>Mansfield Community Hospital (-)</c:v>
                </c:pt>
                <c:pt idx="3">
                  <c:v>Newark Hospital (32)</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59-4796-B2FC-A68630D0ABD8}"/>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1.4488017170673064</c:v>
                </c:pt>
                <c:pt idx="1">
                  <c:v>1.4721622673121448</c:v>
                </c:pt>
                <c:pt idx="2">
                  <c:v>0</c:v>
                </c:pt>
                <c:pt idx="3">
                  <c:v>1.1588588315760049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59-4796-B2FC-A68630D0ABD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59-4796-B2FC-A68630D0ABD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9559-4796-B2FC-A68630D0ABD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(448)</c:v>
                </c:pt>
                <c:pt idx="1">
                  <c:v>King's Mill Hospital (401)</c:v>
                </c:pt>
                <c:pt idx="2">
                  <c:v>Mansfield Community Hospital (-)</c:v>
                </c:pt>
                <c:pt idx="3">
                  <c:v>Newark Hospital (35)</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95-48F7-AE54-53A280D6DCC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(448)</c:v>
                </c:pt>
                <c:pt idx="1">
                  <c:v>King's Mill Hospital (401)</c:v>
                </c:pt>
                <c:pt idx="2">
                  <c:v>Mansfield Community Hospital (-)</c:v>
                </c:pt>
                <c:pt idx="3">
                  <c:v>Newark Hospital (35)</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95-48F7-AE54-53A280D6DCC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(448)</c:v>
                </c:pt>
                <c:pt idx="1">
                  <c:v>King's Mill Hospital (401)</c:v>
                </c:pt>
                <c:pt idx="2">
                  <c:v>Mansfield Community Hospital (-)</c:v>
                </c:pt>
                <c:pt idx="3">
                  <c:v>Newark Hospital (35)</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95-48F7-AE54-53A280D6DCC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(448)</c:v>
                </c:pt>
                <c:pt idx="1">
                  <c:v>King's Mill Hospital (401)</c:v>
                </c:pt>
                <c:pt idx="2">
                  <c:v>Mansfield Community Hospital (-)</c:v>
                </c:pt>
                <c:pt idx="3">
                  <c:v>Newark Hospital (35)</c:v>
                </c:pt>
              </c:strCache>
            </c:strRef>
          </c:cat>
          <c:val>
            <c:numRef>
              <c:f>Sheet1!$G$2:$G$5</c:f>
              <c:numCache>
                <c:formatCode>0.0;;</c:formatCode>
                <c:ptCount val="4"/>
                <c:pt idx="0">
                  <c:v>9.0603476139570684</c:v>
                </c:pt>
                <c:pt idx="1">
                  <c:v>9.0494000832044588</c:v>
                </c:pt>
                <c:pt idx="2">
                  <c:v>0</c:v>
                </c:pt>
                <c:pt idx="3">
                  <c:v>9.2200440869262081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95-48F7-AE54-53A280D6DCC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(448)</c:v>
                </c:pt>
                <c:pt idx="1">
                  <c:v>King's Mill Hospital (401)</c:v>
                </c:pt>
                <c:pt idx="2">
                  <c:v>Mansfield Community Hospital (-)</c:v>
                </c:pt>
                <c:pt idx="3">
                  <c:v>Newark Hospital (35)</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95-48F7-AE54-53A280D6DCC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(448)</c:v>
                </c:pt>
                <c:pt idx="1">
                  <c:v>King's Mill Hospital (401)</c:v>
                </c:pt>
                <c:pt idx="2">
                  <c:v>Mansfield Community Hospital (-)</c:v>
                </c:pt>
                <c:pt idx="3">
                  <c:v>Newark Hospital (35)</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95-48F7-AE54-53A280D6DCC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(448)</c:v>
                </c:pt>
                <c:pt idx="1">
                  <c:v>King's Mill Hospital (401)</c:v>
                </c:pt>
                <c:pt idx="2">
                  <c:v>Mansfield Community Hospital (-)</c:v>
                </c:pt>
                <c:pt idx="3">
                  <c:v>Newark Hospital (35)</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95-48F7-AE54-53A280D6DCC4}"/>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0.93965238604293155</c:v>
                </c:pt>
                <c:pt idx="1">
                  <c:v>0.95059991679554123</c:v>
                </c:pt>
                <c:pt idx="2">
                  <c:v>0</c:v>
                </c:pt>
                <c:pt idx="3">
                  <c:v>0.77995591307379186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95-48F7-AE54-53A280D6DCC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95-48F7-AE54-53A280D6DCC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0E95-48F7-AE54-53A280D6DCC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(440)</c:v>
                </c:pt>
                <c:pt idx="1">
                  <c:v>King's Mill Hospital (396)</c:v>
                </c:pt>
                <c:pt idx="2">
                  <c:v>Mansfield Community Hospital (-)</c:v>
                </c:pt>
                <c:pt idx="3">
                  <c:v>Newark Hospital (33)</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24-4F1E-A4B5-C704A9CF276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(440)</c:v>
                </c:pt>
                <c:pt idx="1">
                  <c:v>King's Mill Hospital (396)</c:v>
                </c:pt>
                <c:pt idx="2">
                  <c:v>Mansfield Community Hospital (-)</c:v>
                </c:pt>
                <c:pt idx="3">
                  <c:v>Newark Hospital (33)</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24-4F1E-A4B5-C704A9CF276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(440)</c:v>
                </c:pt>
                <c:pt idx="1">
                  <c:v>King's Mill Hospital (396)</c:v>
                </c:pt>
                <c:pt idx="2">
                  <c:v>Mansfield Community Hospital (-)</c:v>
                </c:pt>
                <c:pt idx="3">
                  <c:v>Newark Hospital (33)</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124-4F1E-A4B5-C704A9CF276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(440)</c:v>
                </c:pt>
                <c:pt idx="1">
                  <c:v>King's Mill Hospital (396)</c:v>
                </c:pt>
                <c:pt idx="2">
                  <c:v>Mansfield Community Hospital (-)</c:v>
                </c:pt>
                <c:pt idx="3">
                  <c:v>Newark Hospital (33)</c:v>
                </c:pt>
              </c:strCache>
            </c:strRef>
          </c:cat>
          <c:val>
            <c:numRef>
              <c:f>Sheet1!$G$2:$G$5</c:f>
              <c:numCache>
                <c:formatCode>0.0;;</c:formatCode>
                <c:ptCount val="4"/>
                <c:pt idx="0">
                  <c:v>8.7257705523507898</c:v>
                </c:pt>
                <c:pt idx="1">
                  <c:v>8.7185875395190244</c:v>
                </c:pt>
                <c:pt idx="2">
                  <c:v>0</c:v>
                </c:pt>
                <c:pt idx="3">
                  <c:v>8.7981698913324173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124-4F1E-A4B5-C704A9CF276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(440)</c:v>
                </c:pt>
                <c:pt idx="1">
                  <c:v>King's Mill Hospital (396)</c:v>
                </c:pt>
                <c:pt idx="2">
                  <c:v>Mansfield Community Hospital (-)</c:v>
                </c:pt>
                <c:pt idx="3">
                  <c:v>Newark Hospital (33)</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124-4F1E-A4B5-C704A9CF276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(440)</c:v>
                </c:pt>
                <c:pt idx="1">
                  <c:v>King's Mill Hospital (396)</c:v>
                </c:pt>
                <c:pt idx="2">
                  <c:v>Mansfield Community Hospital (-)</c:v>
                </c:pt>
                <c:pt idx="3">
                  <c:v>Newark Hospital (33)</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124-4F1E-A4B5-C704A9CF276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(440)</c:v>
                </c:pt>
                <c:pt idx="1">
                  <c:v>King's Mill Hospital (396)</c:v>
                </c:pt>
                <c:pt idx="2">
                  <c:v>Mansfield Community Hospital (-)</c:v>
                </c:pt>
                <c:pt idx="3">
                  <c:v>Newark Hospital (33)</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124-4F1E-A4B5-C704A9CF2765}"/>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1.2742294476492102</c:v>
                </c:pt>
                <c:pt idx="1">
                  <c:v>1.2814124604809756</c:v>
                </c:pt>
                <c:pt idx="2">
                  <c:v>0</c:v>
                </c:pt>
                <c:pt idx="3">
                  <c:v>1.2018301086675827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124-4F1E-A4B5-C704A9CF276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124-4F1E-A4B5-C704A9CF276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9124-4F1E-A4B5-C704A9CF276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(421)</c:v>
                </c:pt>
                <c:pt idx="1">
                  <c:v>King's Mill Hospital (376)</c:v>
                </c:pt>
                <c:pt idx="2">
                  <c:v>Mansfield Community Hospital (-)</c:v>
                </c:pt>
                <c:pt idx="3">
                  <c:v>Newark Hospital (35)</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51-4BA2-82F3-9787F43A620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(421)</c:v>
                </c:pt>
                <c:pt idx="1">
                  <c:v>King's Mill Hospital (376)</c:v>
                </c:pt>
                <c:pt idx="2">
                  <c:v>Mansfield Community Hospital (-)</c:v>
                </c:pt>
                <c:pt idx="3">
                  <c:v>Newark Hospital (35)</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51-4BA2-82F3-9787F43A620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(421)</c:v>
                </c:pt>
                <c:pt idx="1">
                  <c:v>King's Mill Hospital (376)</c:v>
                </c:pt>
                <c:pt idx="2">
                  <c:v>Mansfield Community Hospital (-)</c:v>
                </c:pt>
                <c:pt idx="3">
                  <c:v>Newark Hospital (35)</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951-4BA2-82F3-9787F43A620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(421)</c:v>
                </c:pt>
                <c:pt idx="1">
                  <c:v>King's Mill Hospital (376)</c:v>
                </c:pt>
                <c:pt idx="2">
                  <c:v>Mansfield Community Hospital (-)</c:v>
                </c:pt>
                <c:pt idx="3">
                  <c:v>Newark Hospital (35)</c:v>
                </c:pt>
              </c:strCache>
            </c:strRef>
          </c:cat>
          <c:val>
            <c:numRef>
              <c:f>Sheet1!$G$2:$G$5</c:f>
              <c:numCache>
                <c:formatCode>0.0;;</c:formatCode>
                <c:ptCount val="4"/>
                <c:pt idx="0">
                  <c:v>8.8624693168027857</c:v>
                </c:pt>
                <c:pt idx="1">
                  <c:v>8.8740523568367529</c:v>
                </c:pt>
                <c:pt idx="2">
                  <c:v>0</c:v>
                </c:pt>
                <c:pt idx="3">
                  <c:v>9.1994430030912433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951-4BA2-82F3-9787F43A620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(421)</c:v>
                </c:pt>
                <c:pt idx="1">
                  <c:v>King's Mill Hospital (376)</c:v>
                </c:pt>
                <c:pt idx="2">
                  <c:v>Mansfield Community Hospital (-)</c:v>
                </c:pt>
                <c:pt idx="3">
                  <c:v>Newark Hospital (35)</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951-4BA2-82F3-9787F43A620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(421)</c:v>
                </c:pt>
                <c:pt idx="1">
                  <c:v>King's Mill Hospital (376)</c:v>
                </c:pt>
                <c:pt idx="2">
                  <c:v>Mansfield Community Hospital (-)</c:v>
                </c:pt>
                <c:pt idx="3">
                  <c:v>Newark Hospital (35)</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951-4BA2-82F3-9787F43A620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(421)</c:v>
                </c:pt>
                <c:pt idx="1">
                  <c:v>King's Mill Hospital (376)</c:v>
                </c:pt>
                <c:pt idx="2">
                  <c:v>Mansfield Community Hospital (-)</c:v>
                </c:pt>
                <c:pt idx="3">
                  <c:v>Newark Hospital (35)</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951-4BA2-82F3-9787F43A620E}"/>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1.1375306831972143</c:v>
                </c:pt>
                <c:pt idx="1">
                  <c:v>1.1259476431632471</c:v>
                </c:pt>
                <c:pt idx="2">
                  <c:v>0</c:v>
                </c:pt>
                <c:pt idx="3">
                  <c:v>0.8005569969087567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951-4BA2-82F3-9787F43A620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951-4BA2-82F3-9787F43A620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F951-4BA2-82F3-9787F43A620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(452)</c:v>
                </c:pt>
                <c:pt idx="1">
                  <c:v>King's Mill Hospital (404)</c:v>
                </c:pt>
                <c:pt idx="2">
                  <c:v>Mansfield Community Hospital (-)</c:v>
                </c:pt>
                <c:pt idx="3">
                  <c:v>Newark Hospital (36)</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CE-4EF0-9431-287EEE16AD8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(452)</c:v>
                </c:pt>
                <c:pt idx="1">
                  <c:v>King's Mill Hospital (404)</c:v>
                </c:pt>
                <c:pt idx="2">
                  <c:v>Mansfield Community Hospital (-)</c:v>
                </c:pt>
                <c:pt idx="3">
                  <c:v>Newark Hospital (36)</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CE-4EF0-9431-287EEE16AD8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(452)</c:v>
                </c:pt>
                <c:pt idx="1">
                  <c:v>King's Mill Hospital (404)</c:v>
                </c:pt>
                <c:pt idx="2">
                  <c:v>Mansfield Community Hospital (-)</c:v>
                </c:pt>
                <c:pt idx="3">
                  <c:v>Newark Hospital (36)</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5CE-4EF0-9431-287EEE16AD8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(452)</c:v>
                </c:pt>
                <c:pt idx="1">
                  <c:v>King's Mill Hospital (404)</c:v>
                </c:pt>
                <c:pt idx="2">
                  <c:v>Mansfield Community Hospital (-)</c:v>
                </c:pt>
                <c:pt idx="3">
                  <c:v>Newark Hospital (36)</c:v>
                </c:pt>
              </c:strCache>
            </c:strRef>
          </c:cat>
          <c:val>
            <c:numRef>
              <c:f>Sheet1!$G$2:$G$5</c:f>
              <c:numCache>
                <c:formatCode>0.0;;</c:formatCode>
                <c:ptCount val="4"/>
                <c:pt idx="0">
                  <c:v>9.1245838766276517</c:v>
                </c:pt>
                <c:pt idx="1">
                  <c:v>9.1932011053531557</c:v>
                </c:pt>
                <c:pt idx="2">
                  <c:v>0</c:v>
                </c:pt>
                <c:pt idx="3">
                  <c:v>9.0104434331238448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5CE-4EF0-9431-287EEE16AD8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(452)</c:v>
                </c:pt>
                <c:pt idx="1">
                  <c:v>King's Mill Hospital (404)</c:v>
                </c:pt>
                <c:pt idx="2">
                  <c:v>Mansfield Community Hospital (-)</c:v>
                </c:pt>
                <c:pt idx="3">
                  <c:v>Newark Hospital (36)</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5CE-4EF0-9431-287EEE16AD8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(452)</c:v>
                </c:pt>
                <c:pt idx="1">
                  <c:v>King's Mill Hospital (404)</c:v>
                </c:pt>
                <c:pt idx="2">
                  <c:v>Mansfield Community Hospital (-)</c:v>
                </c:pt>
                <c:pt idx="3">
                  <c:v>Newark Hospital (36)</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5CE-4EF0-9431-287EEE16AD8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(452)</c:v>
                </c:pt>
                <c:pt idx="1">
                  <c:v>King's Mill Hospital (404)</c:v>
                </c:pt>
                <c:pt idx="2">
                  <c:v>Mansfield Community Hospital (-)</c:v>
                </c:pt>
                <c:pt idx="3">
                  <c:v>Newark Hospital (36)</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5CE-4EF0-9431-287EEE16AD8A}"/>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0.87541612337234831</c:v>
                </c:pt>
                <c:pt idx="1">
                  <c:v>0.80679889464684429</c:v>
                </c:pt>
                <c:pt idx="2">
                  <c:v>0</c:v>
                </c:pt>
                <c:pt idx="3">
                  <c:v>0.98955656687615523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5CE-4EF0-9431-287EEE16AD8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5CE-4EF0-9431-287EEE16AD8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E5CE-4EF0-9431-287EEE16AD8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(435)</c:v>
                </c:pt>
                <c:pt idx="1">
                  <c:v>King's Mill Hospital (389)</c:v>
                </c:pt>
                <c:pt idx="2">
                  <c:v>Mansfield Community Hospital (-)</c:v>
                </c:pt>
                <c:pt idx="3">
                  <c:v>Newark Hospital (35)</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A4-4705-ADBD-3E12E917FA7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(435)</c:v>
                </c:pt>
                <c:pt idx="1">
                  <c:v>King's Mill Hospital (389)</c:v>
                </c:pt>
                <c:pt idx="2">
                  <c:v>Mansfield Community Hospital (-)</c:v>
                </c:pt>
                <c:pt idx="3">
                  <c:v>Newark Hospital (35)</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A4-4705-ADBD-3E12E917FA7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(435)</c:v>
                </c:pt>
                <c:pt idx="1">
                  <c:v>King's Mill Hospital (389)</c:v>
                </c:pt>
                <c:pt idx="2">
                  <c:v>Mansfield Community Hospital (-)</c:v>
                </c:pt>
                <c:pt idx="3">
                  <c:v>Newark Hospital (35)</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2A4-4705-ADBD-3E12E917FA7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(435)</c:v>
                </c:pt>
                <c:pt idx="1">
                  <c:v>King's Mill Hospital (389)</c:v>
                </c:pt>
                <c:pt idx="2">
                  <c:v>Mansfield Community Hospital (-)</c:v>
                </c:pt>
                <c:pt idx="3">
                  <c:v>Newark Hospital (35)</c:v>
                </c:pt>
              </c:strCache>
            </c:strRef>
          </c:cat>
          <c:val>
            <c:numRef>
              <c:f>Sheet1!$G$2:$G$5</c:f>
              <c:numCache>
                <c:formatCode>0.0;;</c:formatCode>
                <c:ptCount val="4"/>
                <c:pt idx="0">
                  <c:v>9.0128554325190873</c:v>
                </c:pt>
                <c:pt idx="1">
                  <c:v>9.0174711090254505</c:v>
                </c:pt>
                <c:pt idx="2">
                  <c:v>0</c:v>
                </c:pt>
                <c:pt idx="3">
                  <c:v>8.9469921671018273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2A4-4705-ADBD-3E12E917FA7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(435)</c:v>
                </c:pt>
                <c:pt idx="1">
                  <c:v>King's Mill Hospital (389)</c:v>
                </c:pt>
                <c:pt idx="2">
                  <c:v>Mansfield Community Hospital (-)</c:v>
                </c:pt>
                <c:pt idx="3">
                  <c:v>Newark Hospital (35)</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2A4-4705-ADBD-3E12E917FA7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(435)</c:v>
                </c:pt>
                <c:pt idx="1">
                  <c:v>King's Mill Hospital (389)</c:v>
                </c:pt>
                <c:pt idx="2">
                  <c:v>Mansfield Community Hospital (-)</c:v>
                </c:pt>
                <c:pt idx="3">
                  <c:v>Newark Hospital (35)</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2A4-4705-ADBD-3E12E917FA7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(435)</c:v>
                </c:pt>
                <c:pt idx="1">
                  <c:v>King's Mill Hospital (389)</c:v>
                </c:pt>
                <c:pt idx="2">
                  <c:v>Mansfield Community Hospital (-)</c:v>
                </c:pt>
                <c:pt idx="3">
                  <c:v>Newark Hospital (35)</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2A4-4705-ADBD-3E12E917FA76}"/>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0.98714456748091273</c:v>
                </c:pt>
                <c:pt idx="1">
                  <c:v>0.98252889097454954</c:v>
                </c:pt>
                <c:pt idx="2">
                  <c:v>0</c:v>
                </c:pt>
                <c:pt idx="3">
                  <c:v>1.0530078328981727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2A4-4705-ADBD-3E12E917FA7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2A4-4705-ADBD-3E12E917FA7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02A4-4705-ADBD-3E12E917FA7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(431)</c:v>
                </c:pt>
                <c:pt idx="1">
                  <c:v>King's Mill Hospital (385)</c:v>
                </c:pt>
                <c:pt idx="2">
                  <c:v>Mansfield Community Hospital (-)</c:v>
                </c:pt>
                <c:pt idx="3">
                  <c:v>Newark Hospital (35)</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9A-49C2-9850-CDB00B5348C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(431)</c:v>
                </c:pt>
                <c:pt idx="1">
                  <c:v>King's Mill Hospital (385)</c:v>
                </c:pt>
                <c:pt idx="2">
                  <c:v>Mansfield Community Hospital (-)</c:v>
                </c:pt>
                <c:pt idx="3">
                  <c:v>Newark Hospital (35)</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9A-49C2-9850-CDB00B5348C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(431)</c:v>
                </c:pt>
                <c:pt idx="1">
                  <c:v>King's Mill Hospital (385)</c:v>
                </c:pt>
                <c:pt idx="2">
                  <c:v>Mansfield Community Hospital (-)</c:v>
                </c:pt>
                <c:pt idx="3">
                  <c:v>Newark Hospital (35)</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C9A-49C2-9850-CDB00B5348C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(431)</c:v>
                </c:pt>
                <c:pt idx="1">
                  <c:v>King's Mill Hospital (385)</c:v>
                </c:pt>
                <c:pt idx="2">
                  <c:v>Mansfield Community Hospital (-)</c:v>
                </c:pt>
                <c:pt idx="3">
                  <c:v>Newark Hospital (35)</c:v>
                </c:pt>
              </c:strCache>
            </c:strRef>
          </c:cat>
          <c:val>
            <c:numRef>
              <c:f>Sheet1!$G$2:$G$5</c:f>
              <c:numCache>
                <c:formatCode>0.0;;</c:formatCode>
                <c:ptCount val="4"/>
                <c:pt idx="0">
                  <c:v>7.8074432062769947</c:v>
                </c:pt>
                <c:pt idx="1">
                  <c:v>7.7738364829273952</c:v>
                </c:pt>
                <c:pt idx="2">
                  <c:v>0</c:v>
                </c:pt>
                <c:pt idx="3">
                  <c:v>7.7905679629647864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C9A-49C2-9850-CDB00B5348C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(431)</c:v>
                </c:pt>
                <c:pt idx="1">
                  <c:v>King's Mill Hospital (385)</c:v>
                </c:pt>
                <c:pt idx="2">
                  <c:v>Mansfield Community Hospital (-)</c:v>
                </c:pt>
                <c:pt idx="3">
                  <c:v>Newark Hospital (35)</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C9A-49C2-9850-CDB00B5348C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(431)</c:v>
                </c:pt>
                <c:pt idx="1">
                  <c:v>King's Mill Hospital (385)</c:v>
                </c:pt>
                <c:pt idx="2">
                  <c:v>Mansfield Community Hospital (-)</c:v>
                </c:pt>
                <c:pt idx="3">
                  <c:v>Newark Hospital (35)</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C9A-49C2-9850-CDB00B5348C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(431)</c:v>
                </c:pt>
                <c:pt idx="1">
                  <c:v>King's Mill Hospital (385)</c:v>
                </c:pt>
                <c:pt idx="2">
                  <c:v>Mansfield Community Hospital (-)</c:v>
                </c:pt>
                <c:pt idx="3">
                  <c:v>Newark Hospital (35)</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C9A-49C2-9850-CDB00B5348CE}"/>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2.1925567937230053</c:v>
                </c:pt>
                <c:pt idx="1">
                  <c:v>2.2261635170726048</c:v>
                </c:pt>
                <c:pt idx="2">
                  <c:v>0</c:v>
                </c:pt>
                <c:pt idx="3">
                  <c:v>2.2094320370352136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C9A-49C2-9850-CDB00B5348C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C9A-49C2-9850-CDB00B5348C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1C9A-49C2-9850-CDB00B5348C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(407)</c:v>
                </c:pt>
                <c:pt idx="1">
                  <c:v>King's Mill Hospital (362)</c:v>
                </c:pt>
                <c:pt idx="2">
                  <c:v>Mansfield Community Hospital (-)</c:v>
                </c:pt>
                <c:pt idx="3">
                  <c:v>Newark Hospital (35)</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72-42BD-97AD-0FEC3074B57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(407)</c:v>
                </c:pt>
                <c:pt idx="1">
                  <c:v>King's Mill Hospital (362)</c:v>
                </c:pt>
                <c:pt idx="2">
                  <c:v>Mansfield Community Hospital (-)</c:v>
                </c:pt>
                <c:pt idx="3">
                  <c:v>Newark Hospital (35)</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72-42BD-97AD-0FEC3074B57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(407)</c:v>
                </c:pt>
                <c:pt idx="1">
                  <c:v>King's Mill Hospital (362)</c:v>
                </c:pt>
                <c:pt idx="2">
                  <c:v>Mansfield Community Hospital (-)</c:v>
                </c:pt>
                <c:pt idx="3">
                  <c:v>Newark Hospital (35)</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F72-42BD-97AD-0FEC3074B57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(407)</c:v>
                </c:pt>
                <c:pt idx="1">
                  <c:v>King's Mill Hospital (362)</c:v>
                </c:pt>
                <c:pt idx="2">
                  <c:v>Mansfield Community Hospital (-)</c:v>
                </c:pt>
                <c:pt idx="3">
                  <c:v>Newark Hospital (35)</c:v>
                </c:pt>
              </c:strCache>
            </c:strRef>
          </c:cat>
          <c:val>
            <c:numRef>
              <c:f>Sheet1!$G$2:$G$5</c:f>
              <c:numCache>
                <c:formatCode>0.0;;</c:formatCode>
                <c:ptCount val="4"/>
                <c:pt idx="0">
                  <c:v>7.901752945938723</c:v>
                </c:pt>
                <c:pt idx="1">
                  <c:v>7.7805142724552194</c:v>
                </c:pt>
                <c:pt idx="2">
                  <c:v>0</c:v>
                </c:pt>
                <c:pt idx="3">
                  <c:v>8.2183370558461863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F72-42BD-97AD-0FEC3074B57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(407)</c:v>
                </c:pt>
                <c:pt idx="1">
                  <c:v>King's Mill Hospital (362)</c:v>
                </c:pt>
                <c:pt idx="2">
                  <c:v>Mansfield Community Hospital (-)</c:v>
                </c:pt>
                <c:pt idx="3">
                  <c:v>Newark Hospital (35)</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F72-42BD-97AD-0FEC3074B57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(407)</c:v>
                </c:pt>
                <c:pt idx="1">
                  <c:v>King's Mill Hospital (362)</c:v>
                </c:pt>
                <c:pt idx="2">
                  <c:v>Mansfield Community Hospital (-)</c:v>
                </c:pt>
                <c:pt idx="3">
                  <c:v>Newark Hospital (35)</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F72-42BD-97AD-0FEC3074B57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(407)</c:v>
                </c:pt>
                <c:pt idx="1">
                  <c:v>King's Mill Hospital (362)</c:v>
                </c:pt>
                <c:pt idx="2">
                  <c:v>Mansfield Community Hospital (-)</c:v>
                </c:pt>
                <c:pt idx="3">
                  <c:v>Newark Hospital (35)</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F72-42BD-97AD-0FEC3074B57A}"/>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2.098247054061277</c:v>
                </c:pt>
                <c:pt idx="1">
                  <c:v>2.2194857275447806</c:v>
                </c:pt>
                <c:pt idx="2">
                  <c:v>0</c:v>
                </c:pt>
                <c:pt idx="3">
                  <c:v>1.7816629441538137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F72-42BD-97AD-0FEC3074B57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F72-42BD-97AD-0FEC3074B57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2F72-42BD-97AD-0FEC3074B57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(427)</c:v>
                </c:pt>
                <c:pt idx="1">
                  <c:v>King's Mill Hospital (383)</c:v>
                </c:pt>
                <c:pt idx="2">
                  <c:v>Mansfield Community Hospital (-)</c:v>
                </c:pt>
                <c:pt idx="3">
                  <c:v>Newark Hospital (33)</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27-40F8-9D90-804C13A987E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(427)</c:v>
                </c:pt>
                <c:pt idx="1">
                  <c:v>King's Mill Hospital (383)</c:v>
                </c:pt>
                <c:pt idx="2">
                  <c:v>Mansfield Community Hospital (-)</c:v>
                </c:pt>
                <c:pt idx="3">
                  <c:v>Newark Hospital (33)</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27-40F8-9D90-804C13A987E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(427)</c:v>
                </c:pt>
                <c:pt idx="1">
                  <c:v>King's Mill Hospital (383)</c:v>
                </c:pt>
                <c:pt idx="2">
                  <c:v>Mansfield Community Hospital (-)</c:v>
                </c:pt>
                <c:pt idx="3">
                  <c:v>Newark Hospital (33)</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E27-40F8-9D90-804C13A987E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(427)</c:v>
                </c:pt>
                <c:pt idx="1">
                  <c:v>King's Mill Hospital (383)</c:v>
                </c:pt>
                <c:pt idx="2">
                  <c:v>Mansfield Community Hospital (-)</c:v>
                </c:pt>
                <c:pt idx="3">
                  <c:v>Newark Hospital (33)</c:v>
                </c:pt>
              </c:strCache>
            </c:strRef>
          </c:cat>
          <c:val>
            <c:numRef>
              <c:f>Sheet1!$G$2:$G$5</c:f>
              <c:numCache>
                <c:formatCode>0.0;;</c:formatCode>
                <c:ptCount val="4"/>
                <c:pt idx="0">
                  <c:v>7.128581575711781</c:v>
                </c:pt>
                <c:pt idx="1">
                  <c:v>7.1266486664517359</c:v>
                </c:pt>
                <c:pt idx="2">
                  <c:v>0</c:v>
                </c:pt>
                <c:pt idx="3">
                  <c:v>6.9116175463956164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E27-40F8-9D90-804C13A987E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(427)</c:v>
                </c:pt>
                <c:pt idx="1">
                  <c:v>King's Mill Hospital (383)</c:v>
                </c:pt>
                <c:pt idx="2">
                  <c:v>Mansfield Community Hospital (-)</c:v>
                </c:pt>
                <c:pt idx="3">
                  <c:v>Newark Hospital (33)</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E27-40F8-9D90-804C13A987E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(427)</c:v>
                </c:pt>
                <c:pt idx="1">
                  <c:v>King's Mill Hospital (383)</c:v>
                </c:pt>
                <c:pt idx="2">
                  <c:v>Mansfield Community Hospital (-)</c:v>
                </c:pt>
                <c:pt idx="3">
                  <c:v>Newark Hospital (33)</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E27-40F8-9D90-804C13A987E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(427)</c:v>
                </c:pt>
                <c:pt idx="1">
                  <c:v>King's Mill Hospital (383)</c:v>
                </c:pt>
                <c:pt idx="2">
                  <c:v>Mansfield Community Hospital (-)</c:v>
                </c:pt>
                <c:pt idx="3">
                  <c:v>Newark Hospital (33)</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E27-40F8-9D90-804C13A987E8}"/>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2.871418424288219</c:v>
                </c:pt>
                <c:pt idx="1">
                  <c:v>2.8733513335482641</c:v>
                </c:pt>
                <c:pt idx="2">
                  <c:v>0</c:v>
                </c:pt>
                <c:pt idx="3">
                  <c:v>3.0883824536043836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E27-40F8-9D90-804C13A987E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E27-40F8-9D90-804C13A987E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DE27-40F8-9D90-804C13A987E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Sheet1!$D$2:$D$131</c:f>
              <c:numCache>
                <c:formatCode>General</c:formatCode>
                <c:ptCount val="130"/>
                <c:pt idx="0">
                  <c:v>5.286969327676263</c:v>
                </c:pt>
                <c:pt idx="1">
                  <c:v>5.4667241164750786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0-F693-43CA-807F-53B05D28A7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Sheet1!$E$2:$E$131</c:f>
              <c:numCache>
                <c:formatCode>General</c:formatCode>
                <c:ptCount val="130"/>
                <c:pt idx="0">
                  <c:v>#N/A</c:v>
                </c:pt>
                <c:pt idx="1">
                  <c:v>#N/A</c:v>
                </c:pt>
                <c:pt idx="2">
                  <c:v>5.6400596101957978</c:v>
                </c:pt>
                <c:pt idx="3">
                  <c:v>5.694059557570978</c:v>
                </c:pt>
                <c:pt idx="4">
                  <c:v>5.7407506286646868</c:v>
                </c:pt>
                <c:pt idx="5">
                  <c:v>5.788643872681118</c:v>
                </c:pt>
                <c:pt idx="6">
                  <c:v>5.9032182453293096</c:v>
                </c:pt>
                <c:pt idx="7">
                  <c:v>5.9200990701873053</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1-F693-43CA-807F-53B05D28A7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Sheet1!$F$2:$F$131</c:f>
              <c:numCache>
                <c:formatCode>General</c:formatCode>
                <c:ptCount val="130"/>
                <c:pt idx="0">
                  <c:v>#N/A</c:v>
                </c:pt>
                <c:pt idx="1">
                  <c:v>#N/A</c:v>
                </c:pt>
                <c:pt idx="2">
                  <c:v>#N/A</c:v>
                </c:pt>
                <c:pt idx="3">
                  <c:v>#N/A</c:v>
                </c:pt>
                <c:pt idx="4">
                  <c:v>#N/A</c:v>
                </c:pt>
                <c:pt idx="5">
                  <c:v>#N/A</c:v>
                </c:pt>
                <c:pt idx="6">
                  <c:v>#N/A</c:v>
                </c:pt>
                <c:pt idx="7">
                  <c:v>#N/A</c:v>
                </c:pt>
                <c:pt idx="8">
                  <c:v>5.9702995620186234</c:v>
                </c:pt>
                <c:pt idx="9">
                  <c:v>6.0199183218220202</c:v>
                </c:pt>
                <c:pt idx="10">
                  <c:v>6.0763853380375252</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2-F693-43CA-807F-53B05D28A7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Sheet1!$G$2:$G$131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6.0573313616409443</c:v>
                </c:pt>
                <c:pt idx="12">
                  <c:v>6.1056071879764842</c:v>
                </c:pt>
                <c:pt idx="13">
                  <c:v>6.1164916573387984</c:v>
                </c:pt>
                <c:pt idx="14">
                  <c:v>6.1514801686319274</c:v>
                </c:pt>
                <c:pt idx="15">
                  <c:v>6.1535410976256451</c:v>
                </c:pt>
                <c:pt idx="16">
                  <c:v>6.1599700851879362</c:v>
                </c:pt>
                <c:pt idx="17">
                  <c:v>6.1617092404330158</c:v>
                </c:pt>
                <c:pt idx="18">
                  <c:v>6.1795622560112307</c:v>
                </c:pt>
                <c:pt idx="19">
                  <c:v>6.1855042522227848</c:v>
                </c:pt>
                <c:pt idx="20">
                  <c:v>6.1942150881154161</c:v>
                </c:pt>
                <c:pt idx="21">
                  <c:v>6.1987034773173706</c:v>
                </c:pt>
                <c:pt idx="22">
                  <c:v>6.1998952447404623</c:v>
                </c:pt>
                <c:pt idx="23">
                  <c:v>6.2106058434160722</c:v>
                </c:pt>
                <c:pt idx="24">
                  <c:v>6.216888356992138</c:v>
                </c:pt>
                <c:pt idx="25">
                  <c:v>6.227175069371973</c:v>
                </c:pt>
                <c:pt idx="26">
                  <c:v>6.2801870356383942</c:v>
                </c:pt>
                <c:pt idx="27">
                  <c:v>6.2851815966755096</c:v>
                </c:pt>
                <c:pt idx="28">
                  <c:v>6.2945327968780322</c:v>
                </c:pt>
                <c:pt idx="29">
                  <c:v>6.302452790309518</c:v>
                </c:pt>
                <c:pt idx="30">
                  <c:v>6.3160595527475083</c:v>
                </c:pt>
                <c:pt idx="31">
                  <c:v>6.3186773460266838</c:v>
                </c:pt>
                <c:pt idx="32">
                  <c:v>6.3548761157414457</c:v>
                </c:pt>
                <c:pt idx="33">
                  <c:v>6.3601067002315599</c:v>
                </c:pt>
                <c:pt idx="34">
                  <c:v>6.3634984623980193</c:v>
                </c:pt>
                <c:pt idx="35">
                  <c:v>6.3775826829259499</c:v>
                </c:pt>
                <c:pt idx="36">
                  <c:v>6.3943501655849344</c:v>
                </c:pt>
                <c:pt idx="37">
                  <c:v>6.3978240555234427</c:v>
                </c:pt>
                <c:pt idx="38">
                  <c:v>6.4036638522086413</c:v>
                </c:pt>
                <c:pt idx="39">
                  <c:v>6.4105001124207481</c:v>
                </c:pt>
                <c:pt idx="40">
                  <c:v>6.415550454435226</c:v>
                </c:pt>
                <c:pt idx="41">
                  <c:v>6.4275828322270891</c:v>
                </c:pt>
                <c:pt idx="42">
                  <c:v>6.4293612005468406</c:v>
                </c:pt>
                <c:pt idx="43">
                  <c:v>6.4298014311776797</c:v>
                </c:pt>
                <c:pt idx="44">
                  <c:v>6.4376496037855144</c:v>
                </c:pt>
                <c:pt idx="45">
                  <c:v>6.4390322439174792</c:v>
                </c:pt>
                <c:pt idx="46">
                  <c:v>6.4405476128471442</c:v>
                </c:pt>
                <c:pt idx="47">
                  <c:v>6.4457565930807341</c:v>
                </c:pt>
                <c:pt idx="48">
                  <c:v>6.4598491378021441</c:v>
                </c:pt>
                <c:pt idx="49">
                  <c:v>6.4771323170532646</c:v>
                </c:pt>
                <c:pt idx="50">
                  <c:v>6.4931985842299902</c:v>
                </c:pt>
                <c:pt idx="51">
                  <c:v>6.5067917742357766</c:v>
                </c:pt>
                <c:pt idx="52">
                  <c:v>6.533413101430849</c:v>
                </c:pt>
                <c:pt idx="53">
                  <c:v>6.5401051645751709</c:v>
                </c:pt>
                <c:pt idx="54">
                  <c:v>6.5480079544482761</c:v>
                </c:pt>
                <c:pt idx="55">
                  <c:v>6.5521276996607876</c:v>
                </c:pt>
                <c:pt idx="56">
                  <c:v>6.5556059272921008</c:v>
                </c:pt>
                <c:pt idx="57">
                  <c:v>6.5650602129108142</c:v>
                </c:pt>
                <c:pt idx="58">
                  <c:v>6.5690684501514376</c:v>
                </c:pt>
                <c:pt idx="59">
                  <c:v>6.5729411116264211</c:v>
                </c:pt>
                <c:pt idx="60">
                  <c:v>6.5797674690753283</c:v>
                </c:pt>
                <c:pt idx="61">
                  <c:v>6.5864283820277816</c:v>
                </c:pt>
                <c:pt idx="62">
                  <c:v>6.5931992749173851</c:v>
                </c:pt>
                <c:pt idx="63">
                  <c:v>6.5954247824119436</c:v>
                </c:pt>
                <c:pt idx="64">
                  <c:v>6.6012650793177201</c:v>
                </c:pt>
                <c:pt idx="65">
                  <c:v>6.6093083283569456</c:v>
                </c:pt>
                <c:pt idx="66">
                  <c:v>6.6095858997295709</c:v>
                </c:pt>
                <c:pt idx="67">
                  <c:v>6.6170853798409146</c:v>
                </c:pt>
                <c:pt idx="68">
                  <c:v>6.6191797638808278</c:v>
                </c:pt>
                <c:pt idx="69">
                  <c:v>6.6391605989622438</c:v>
                </c:pt>
                <c:pt idx="70">
                  <c:v>6.6800958878142156</c:v>
                </c:pt>
                <c:pt idx="71">
                  <c:v>6.6836471883278046</c:v>
                </c:pt>
                <c:pt idx="72">
                  <c:v>6.6888412346288986</c:v>
                </c:pt>
                <c:pt idx="73">
                  <c:v>6.7048290681540443</c:v>
                </c:pt>
                <c:pt idx="74">
                  <c:v>6.7099926266254339</c:v>
                </c:pt>
                <c:pt idx="75">
                  <c:v>6.7111816798589663</c:v>
                </c:pt>
                <c:pt idx="76">
                  <c:v>6.7179360583229251</c:v>
                </c:pt>
                <c:pt idx="77">
                  <c:v>6.7207000917683501</c:v>
                </c:pt>
                <c:pt idx="78">
                  <c:v>6.7280357634892569</c:v>
                </c:pt>
                <c:pt idx="79">
                  <c:v>6.7357455254466414</c:v>
                </c:pt>
                <c:pt idx="80">
                  <c:v>6.7463376691570884</c:v>
                </c:pt>
                <c:pt idx="81">
                  <c:v>6.7644063953642366</c:v>
                </c:pt>
                <c:pt idx="82">
                  <c:v>6.7667556855552853</c:v>
                </c:pt>
                <c:pt idx="83">
                  <c:v>6.7668199864502583</c:v>
                </c:pt>
                <c:pt idx="84">
                  <c:v>6.7947526447558584</c:v>
                </c:pt>
                <c:pt idx="85">
                  <c:v>6.797162738109142</c:v>
                </c:pt>
                <c:pt idx="86">
                  <c:v>6.7977872897871094</c:v>
                </c:pt>
                <c:pt idx="87">
                  <c:v>6.8344960407207722</c:v>
                </c:pt>
                <c:pt idx="88">
                  <c:v>6.8354444773168943</c:v>
                </c:pt>
                <c:pt idx="89">
                  <c:v>6.8366860791402129</c:v>
                </c:pt>
                <c:pt idx="90">
                  <c:v>6.8797933699073104</c:v>
                </c:pt>
                <c:pt idx="91">
                  <c:v>6.8985670474356011</c:v>
                </c:pt>
                <c:pt idx="92">
                  <c:v>6.8987480717848264</c:v>
                </c:pt>
                <c:pt idx="93">
                  <c:v>6.9035308217737512</c:v>
                </c:pt>
                <c:pt idx="94">
                  <c:v>6.9199844411639049</c:v>
                </c:pt>
                <c:pt idx="95">
                  <c:v>6.9294018485171689</c:v>
                </c:pt>
                <c:pt idx="96">
                  <c:v>6.9434926626058822</c:v>
                </c:pt>
                <c:pt idx="97">
                  <c:v>6.9569006382714242</c:v>
                </c:pt>
                <c:pt idx="98">
                  <c:v>6.9824014626610946</c:v>
                </c:pt>
                <c:pt idx="99">
                  <c:v>7.0394203711195473</c:v>
                </c:pt>
                <c:pt idx="100">
                  <c:v>7.0410038901422958</c:v>
                </c:pt>
                <c:pt idx="101">
                  <c:v>7.0430981877444356</c:v>
                </c:pt>
                <c:pt idx="102">
                  <c:v>7.0448717160800802</c:v>
                </c:pt>
                <c:pt idx="103">
                  <c:v>7.050098969037629</c:v>
                </c:pt>
                <c:pt idx="104">
                  <c:v>7.0753213236538031</c:v>
                </c:pt>
                <c:pt idx="105">
                  <c:v>7.0853720176567201</c:v>
                </c:pt>
                <c:pt idx="106">
                  <c:v>7.0980612811026251</c:v>
                </c:pt>
                <c:pt idx="107">
                  <c:v>7.1430428743489554</c:v>
                </c:pt>
                <c:pt idx="108">
                  <c:v>7.1467768145826467</c:v>
                </c:pt>
                <c:pt idx="109">
                  <c:v>7.1604277682878248</c:v>
                </c:pt>
                <c:pt idx="110">
                  <c:v>7.2005856176799927</c:v>
                </c:pt>
                <c:pt idx="111">
                  <c:v>7.2215206368573286</c:v>
                </c:pt>
                <c:pt idx="112">
                  <c:v>7.2276395407108316</c:v>
                </c:pt>
                <c:pt idx="113">
                  <c:v>7.263166346954085</c:v>
                </c:pt>
                <c:pt idx="114">
                  <c:v>7.2843870177237422</c:v>
                </c:pt>
                <c:pt idx="115">
                  <c:v>7.3051847128576028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3-F693-43CA-807F-53B05D28A7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Sheet1!$H$2:$H$131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7.3482877998116409</c:v>
                </c:pt>
                <c:pt idx="117">
                  <c:v>7.3554254349780503</c:v>
                </c:pt>
                <c:pt idx="118">
                  <c:v>7.3829573316618777</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4-F693-43CA-807F-53B05D28A7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Sheet1!$I$2:$I$131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7.5563498942649998</c:v>
                </c:pt>
                <c:pt idx="120">
                  <c:v>7.606151191400186</c:v>
                </c:pt>
                <c:pt idx="121">
                  <c:v>7.6841308889664521</c:v>
                </c:pt>
                <c:pt idx="122">
                  <c:v>7.806996622419792</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5-F693-43CA-807F-53B05D28A7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Sheet1!$J$2:$J$131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7.9241550247202994</c:v>
                </c:pt>
                <c:pt idx="124">
                  <c:v>7.9245240804207144</c:v>
                </c:pt>
                <c:pt idx="125">
                  <c:v>8.1269875769120361</c:v>
                </c:pt>
                <c:pt idx="126">
                  <c:v>8.1526920698787428</c:v>
                </c:pt>
                <c:pt idx="127">
                  <c:v>8.3766224017980022</c:v>
                </c:pt>
                <c:pt idx="128">
                  <c:v>8.5590388463623519</c:v>
                </c:pt>
                <c:pt idx="129">
                  <c:v>8.6148503632901985</c:v>
                </c:pt>
              </c:numCache>
            </c:numRef>
          </c:val>
          <c:extLst>
            <c:ext xmlns:c16="http://schemas.microsoft.com/office/drawing/2014/chart" uri="{C3380CC4-5D6E-409C-BE32-E72D297353CC}">
              <c16:uniqueId val="{00000006-F693-43CA-807F-53B05D28A7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Sheet1!$K$2:$K$131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6.4457565930807341</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7-F693-43CA-807F-53B05D28A7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3331507829635438E-2"/>
          <c:y val="1.1266090095956142E-2"/>
          <c:w val="0.9706668642398848"/>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(430)</c:v>
                </c:pt>
                <c:pt idx="1">
                  <c:v>King's Mill Hospital (385)</c:v>
                </c:pt>
                <c:pt idx="2">
                  <c:v>Mansfield Community Hospital (-)</c:v>
                </c:pt>
                <c:pt idx="3">
                  <c:v>Newark Hospital (34)</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81-46C3-8CAC-7930FBB88ED1}"/>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(430)</c:v>
                </c:pt>
                <c:pt idx="1">
                  <c:v>King's Mill Hospital (385)</c:v>
                </c:pt>
                <c:pt idx="2">
                  <c:v>Mansfield Community Hospital (-)</c:v>
                </c:pt>
                <c:pt idx="3">
                  <c:v>Newark Hospital (34)</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81-46C3-8CAC-7930FBB88ED1}"/>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(430)</c:v>
                </c:pt>
                <c:pt idx="1">
                  <c:v>King's Mill Hospital (385)</c:v>
                </c:pt>
                <c:pt idx="2">
                  <c:v>Mansfield Community Hospital (-)</c:v>
                </c:pt>
                <c:pt idx="3">
                  <c:v>Newark Hospital (34)</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781-46C3-8CAC-7930FBB88ED1}"/>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(430)</c:v>
                </c:pt>
                <c:pt idx="1">
                  <c:v>King's Mill Hospital (385)</c:v>
                </c:pt>
                <c:pt idx="2">
                  <c:v>Mansfield Community Hospital (-)</c:v>
                </c:pt>
                <c:pt idx="3">
                  <c:v>Newark Hospital (34)</c:v>
                </c:pt>
              </c:strCache>
            </c:strRef>
          </c:cat>
          <c:val>
            <c:numRef>
              <c:f>Sheet1!$G$2:$G$5</c:f>
              <c:numCache>
                <c:formatCode>0.0;;</c:formatCode>
                <c:ptCount val="4"/>
                <c:pt idx="0">
                  <c:v>8.8000339891943575</c:v>
                </c:pt>
                <c:pt idx="1">
                  <c:v>8.9060547925652944</c:v>
                </c:pt>
                <c:pt idx="2">
                  <c:v>0</c:v>
                </c:pt>
                <c:pt idx="3">
                  <c:v>8.5171084800525243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781-46C3-8CAC-7930FBB88ED1}"/>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(430)</c:v>
                </c:pt>
                <c:pt idx="1">
                  <c:v>King's Mill Hospital (385)</c:v>
                </c:pt>
                <c:pt idx="2">
                  <c:v>Mansfield Community Hospital (-)</c:v>
                </c:pt>
                <c:pt idx="3">
                  <c:v>Newark Hospital (34)</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781-46C3-8CAC-7930FBB88ED1}"/>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(430)</c:v>
                </c:pt>
                <c:pt idx="1">
                  <c:v>King's Mill Hospital (385)</c:v>
                </c:pt>
                <c:pt idx="2">
                  <c:v>Mansfield Community Hospital (-)</c:v>
                </c:pt>
                <c:pt idx="3">
                  <c:v>Newark Hospital (34)</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781-46C3-8CAC-7930FBB88ED1}"/>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(430)</c:v>
                </c:pt>
                <c:pt idx="1">
                  <c:v>King's Mill Hospital (385)</c:v>
                </c:pt>
                <c:pt idx="2">
                  <c:v>Mansfield Community Hospital (-)</c:v>
                </c:pt>
                <c:pt idx="3">
                  <c:v>Newark Hospital (34)</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781-46C3-8CAC-7930FBB88ED1}"/>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1.1999660108056425</c:v>
                </c:pt>
                <c:pt idx="1">
                  <c:v>1.0939452074347056</c:v>
                </c:pt>
                <c:pt idx="2">
                  <c:v>0</c:v>
                </c:pt>
                <c:pt idx="3">
                  <c:v>1.4828915199474757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781-46C3-8CAC-7930FBB88ED1}"/>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781-46C3-8CAC-7930FBB88ED1}"/>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B781-46C3-8CAC-7930FBB88ED1}"/>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(384)</c:v>
                </c:pt>
                <c:pt idx="1">
                  <c:v>King's Mill Hospital (345)</c:v>
                </c:pt>
                <c:pt idx="2">
                  <c:v>Mansfield Community Hospital (-)</c:v>
                </c:pt>
                <c:pt idx="3">
                  <c:v>Newark Hospital (30)</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69-4E64-8CCE-F14F050D0E4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(384)</c:v>
                </c:pt>
                <c:pt idx="1">
                  <c:v>King's Mill Hospital (345)</c:v>
                </c:pt>
                <c:pt idx="2">
                  <c:v>Mansfield Community Hospital (-)</c:v>
                </c:pt>
                <c:pt idx="3">
                  <c:v>Newark Hospital (30)</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69-4E64-8CCE-F14F050D0E4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(384)</c:v>
                </c:pt>
                <c:pt idx="1">
                  <c:v>King's Mill Hospital (345)</c:v>
                </c:pt>
                <c:pt idx="2">
                  <c:v>Mansfield Community Hospital (-)</c:v>
                </c:pt>
                <c:pt idx="3">
                  <c:v>Newark Hospital (30)</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969-4E64-8CCE-F14F050D0E4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(384)</c:v>
                </c:pt>
                <c:pt idx="1">
                  <c:v>King's Mill Hospital (345)</c:v>
                </c:pt>
                <c:pt idx="2">
                  <c:v>Mansfield Community Hospital (-)</c:v>
                </c:pt>
                <c:pt idx="3">
                  <c:v>Newark Hospital (30)</c:v>
                </c:pt>
              </c:strCache>
            </c:strRef>
          </c:cat>
          <c:val>
            <c:numRef>
              <c:f>Sheet1!$G$2:$G$5</c:f>
              <c:numCache>
                <c:formatCode>0.0;;</c:formatCode>
                <c:ptCount val="4"/>
                <c:pt idx="0">
                  <c:v>7.8510179253945589</c:v>
                </c:pt>
                <c:pt idx="1">
                  <c:v>7.827924617307338</c:v>
                </c:pt>
                <c:pt idx="2">
                  <c:v>0</c:v>
                </c:pt>
                <c:pt idx="3">
                  <c:v>7.9547303646670109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969-4E64-8CCE-F14F050D0E4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(384)</c:v>
                </c:pt>
                <c:pt idx="1">
                  <c:v>King's Mill Hospital (345)</c:v>
                </c:pt>
                <c:pt idx="2">
                  <c:v>Mansfield Community Hospital (-)</c:v>
                </c:pt>
                <c:pt idx="3">
                  <c:v>Newark Hospital (30)</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969-4E64-8CCE-F14F050D0E4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(384)</c:v>
                </c:pt>
                <c:pt idx="1">
                  <c:v>King's Mill Hospital (345)</c:v>
                </c:pt>
                <c:pt idx="2">
                  <c:v>Mansfield Community Hospital (-)</c:v>
                </c:pt>
                <c:pt idx="3">
                  <c:v>Newark Hospital (30)</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969-4E64-8CCE-F14F050D0E4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(384)</c:v>
                </c:pt>
                <c:pt idx="1">
                  <c:v>King's Mill Hospital (345)</c:v>
                </c:pt>
                <c:pt idx="2">
                  <c:v>Mansfield Community Hospital (-)</c:v>
                </c:pt>
                <c:pt idx="3">
                  <c:v>Newark Hospital (30)</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969-4E64-8CCE-F14F050D0E45}"/>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2.1489820746054411</c:v>
                </c:pt>
                <c:pt idx="1">
                  <c:v>2.172075382692662</c:v>
                </c:pt>
                <c:pt idx="2">
                  <c:v>0</c:v>
                </c:pt>
                <c:pt idx="3">
                  <c:v>2.0452696353329891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969-4E64-8CCE-F14F050D0E4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969-4E64-8CCE-F14F050D0E4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E969-4E64-8CCE-F14F050D0E4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(442)</c:v>
                </c:pt>
                <c:pt idx="1">
                  <c:v>King's Mill Hospital (395)</c:v>
                </c:pt>
                <c:pt idx="2">
                  <c:v>Mansfield Community Hospital (-)</c:v>
                </c:pt>
                <c:pt idx="3">
                  <c:v>Newark Hospital (35)</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F7-4888-AC2A-F037669B815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(442)</c:v>
                </c:pt>
                <c:pt idx="1">
                  <c:v>King's Mill Hospital (395)</c:v>
                </c:pt>
                <c:pt idx="2">
                  <c:v>Mansfield Community Hospital (-)</c:v>
                </c:pt>
                <c:pt idx="3">
                  <c:v>Newark Hospital (35)</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F7-4888-AC2A-F037669B815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(442)</c:v>
                </c:pt>
                <c:pt idx="1">
                  <c:v>King's Mill Hospital (395)</c:v>
                </c:pt>
                <c:pt idx="2">
                  <c:v>Mansfield Community Hospital (-)</c:v>
                </c:pt>
                <c:pt idx="3">
                  <c:v>Newark Hospital (35)</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F7-4888-AC2A-F037669B815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(442)</c:v>
                </c:pt>
                <c:pt idx="1">
                  <c:v>King's Mill Hospital (395)</c:v>
                </c:pt>
                <c:pt idx="2">
                  <c:v>Mansfield Community Hospital (-)</c:v>
                </c:pt>
                <c:pt idx="3">
                  <c:v>Newark Hospital (35)</c:v>
                </c:pt>
              </c:strCache>
            </c:strRef>
          </c:cat>
          <c:val>
            <c:numRef>
              <c:f>Sheet1!$G$2:$G$5</c:f>
              <c:numCache>
                <c:formatCode>0.0;;</c:formatCode>
                <c:ptCount val="4"/>
                <c:pt idx="0">
                  <c:v>9.5057769180958704</c:v>
                </c:pt>
                <c:pt idx="1">
                  <c:v>9.5020906091189783</c:v>
                </c:pt>
                <c:pt idx="2">
                  <c:v>0</c:v>
                </c:pt>
                <c:pt idx="3">
                  <c:v>9.3536733983286915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F7-4888-AC2A-F037669B815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(442)</c:v>
                </c:pt>
                <c:pt idx="1">
                  <c:v>King's Mill Hospital (395)</c:v>
                </c:pt>
                <c:pt idx="2">
                  <c:v>Mansfield Community Hospital (-)</c:v>
                </c:pt>
                <c:pt idx="3">
                  <c:v>Newark Hospital (35)</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F7-4888-AC2A-F037669B815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(442)</c:v>
                </c:pt>
                <c:pt idx="1">
                  <c:v>King's Mill Hospital (395)</c:v>
                </c:pt>
                <c:pt idx="2">
                  <c:v>Mansfield Community Hospital (-)</c:v>
                </c:pt>
                <c:pt idx="3">
                  <c:v>Newark Hospital (35)</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F7-4888-AC2A-F037669B815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(442)</c:v>
                </c:pt>
                <c:pt idx="1">
                  <c:v>King's Mill Hospital (395)</c:v>
                </c:pt>
                <c:pt idx="2">
                  <c:v>Mansfield Community Hospital (-)</c:v>
                </c:pt>
                <c:pt idx="3">
                  <c:v>Newark Hospital (35)</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F7-4888-AC2A-F037669B815A}"/>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0.49422308190412956</c:v>
                </c:pt>
                <c:pt idx="1">
                  <c:v>0.49790939088102171</c:v>
                </c:pt>
                <c:pt idx="2">
                  <c:v>0</c:v>
                </c:pt>
                <c:pt idx="3">
                  <c:v>0.64632660167130851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F7-4888-AC2A-F037669B815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F7-4888-AC2A-F037669B815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BCF7-4888-AC2A-F037669B815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(369)</c:v>
                </c:pt>
                <c:pt idx="1">
                  <c:v>King's Mill Hospital (331)</c:v>
                </c:pt>
                <c:pt idx="2">
                  <c:v>Mansfield Community Hospital (-)</c:v>
                </c:pt>
                <c:pt idx="3">
                  <c:v>Newark Hospital (-)</c:v>
                </c:pt>
              </c:strCache>
            </c:strRef>
          </c:cat>
          <c:val>
            <c:numRef>
              <c:f>Sheet1!$D$2:$D$5</c:f>
              <c:numCache>
                <c:formatCode>0.0;;</c:formatCode>
                <c:ptCount val="4"/>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CC-4313-986E-2903F7EF9C7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(369)</c:v>
                </c:pt>
                <c:pt idx="1">
                  <c:v>King's Mill Hospital (331)</c:v>
                </c:pt>
                <c:pt idx="2">
                  <c:v>Mansfield Community Hospital (-)</c:v>
                </c:pt>
                <c:pt idx="3">
                  <c:v>Newark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CC-4313-986E-2903F7EF9C7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(369)</c:v>
                </c:pt>
                <c:pt idx="1">
                  <c:v>King's Mill Hospital (331)</c:v>
                </c:pt>
                <c:pt idx="2">
                  <c:v>Mansfield Community Hospital (-)</c:v>
                </c:pt>
                <c:pt idx="3">
                  <c:v>Newark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BCC-4313-986E-2903F7EF9C7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(369)</c:v>
                </c:pt>
                <c:pt idx="1">
                  <c:v>King's Mill Hospital (331)</c:v>
                </c:pt>
                <c:pt idx="2">
                  <c:v>Mansfield Community Hospital (-)</c:v>
                </c:pt>
                <c:pt idx="3">
                  <c:v>Newark Hospital (-)</c:v>
                </c:pt>
              </c:strCache>
            </c:strRef>
          </c:cat>
          <c:val>
            <c:numRef>
              <c:f>Sheet1!$G$2:$G$5</c:f>
              <c:numCache>
                <c:formatCode>0.0;;</c:formatCode>
                <c:ptCount val="4"/>
                <c:pt idx="0">
                  <c:v>8.9241283469488781</c:v>
                </c:pt>
                <c:pt idx="1">
                  <c:v>8.891613058271373</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BCC-4313-986E-2903F7EF9C7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(369)</c:v>
                </c:pt>
                <c:pt idx="1">
                  <c:v>King's Mill Hospital (331)</c:v>
                </c:pt>
                <c:pt idx="2">
                  <c:v>Mansfield Community Hospital (-)</c:v>
                </c:pt>
                <c:pt idx="3">
                  <c:v>Newark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BCC-4313-986E-2903F7EF9C7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(369)</c:v>
                </c:pt>
                <c:pt idx="1">
                  <c:v>King's Mill Hospital (331)</c:v>
                </c:pt>
                <c:pt idx="2">
                  <c:v>Mansfield Community Hospital (-)</c:v>
                </c:pt>
                <c:pt idx="3">
                  <c:v>Newark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BCC-4313-986E-2903F7EF9C7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(369)</c:v>
                </c:pt>
                <c:pt idx="1">
                  <c:v>King's Mill Hospital (331)</c:v>
                </c:pt>
                <c:pt idx="2">
                  <c:v>Mansfield Community Hospital (-)</c:v>
                </c:pt>
                <c:pt idx="3">
                  <c:v>Newark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BCC-4313-986E-2903F7EF9C7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1.0758716530511219</c:v>
                </c:pt>
                <c:pt idx="1">
                  <c:v>1.108386941728627</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BCC-4313-986E-2903F7EF9C7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BCC-4313-986E-2903F7EF9C7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0BCC-4313-986E-2903F7EF9C7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(410)</c:v>
                </c:pt>
                <c:pt idx="1">
                  <c:v>King's Mill Hospital (367)</c:v>
                </c:pt>
                <c:pt idx="2">
                  <c:v>Mansfield Community Hospital (-)</c:v>
                </c:pt>
                <c:pt idx="3">
                  <c:v>Newark Hospital (32)</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D2-4C11-85B3-193F8A14DA1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(410)</c:v>
                </c:pt>
                <c:pt idx="1">
                  <c:v>King's Mill Hospital (367)</c:v>
                </c:pt>
                <c:pt idx="2">
                  <c:v>Mansfield Community Hospital (-)</c:v>
                </c:pt>
                <c:pt idx="3">
                  <c:v>Newark Hospital (32)</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D2-4C11-85B3-193F8A14DA1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(410)</c:v>
                </c:pt>
                <c:pt idx="1">
                  <c:v>King's Mill Hospital (367)</c:v>
                </c:pt>
                <c:pt idx="2">
                  <c:v>Mansfield Community Hospital (-)</c:v>
                </c:pt>
                <c:pt idx="3">
                  <c:v>Newark Hospital (32)</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CD2-4C11-85B3-193F8A14DA1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(410)</c:v>
                </c:pt>
                <c:pt idx="1">
                  <c:v>King's Mill Hospital (367)</c:v>
                </c:pt>
                <c:pt idx="2">
                  <c:v>Mansfield Community Hospital (-)</c:v>
                </c:pt>
                <c:pt idx="3">
                  <c:v>Newark Hospital (32)</c:v>
                </c:pt>
              </c:strCache>
            </c:strRef>
          </c:cat>
          <c:val>
            <c:numRef>
              <c:f>Sheet1!$G$2:$G$5</c:f>
              <c:numCache>
                <c:formatCode>0.0;;</c:formatCode>
                <c:ptCount val="4"/>
                <c:pt idx="0">
                  <c:v>8.4844443059585544</c:v>
                </c:pt>
                <c:pt idx="1">
                  <c:v>8.4779836987795463</c:v>
                </c:pt>
                <c:pt idx="2">
                  <c:v>0</c:v>
                </c:pt>
                <c:pt idx="3">
                  <c:v>8.8362169879313424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CD2-4C11-85B3-193F8A14DA1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(410)</c:v>
                </c:pt>
                <c:pt idx="1">
                  <c:v>King's Mill Hospital (367)</c:v>
                </c:pt>
                <c:pt idx="2">
                  <c:v>Mansfield Community Hospital (-)</c:v>
                </c:pt>
                <c:pt idx="3">
                  <c:v>Newark Hospital (32)</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CD2-4C11-85B3-193F8A14DA1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(410)</c:v>
                </c:pt>
                <c:pt idx="1">
                  <c:v>King's Mill Hospital (367)</c:v>
                </c:pt>
                <c:pt idx="2">
                  <c:v>Mansfield Community Hospital (-)</c:v>
                </c:pt>
                <c:pt idx="3">
                  <c:v>Newark Hospital (32)</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CD2-4C11-85B3-193F8A14DA1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(410)</c:v>
                </c:pt>
                <c:pt idx="1">
                  <c:v>King's Mill Hospital (367)</c:v>
                </c:pt>
                <c:pt idx="2">
                  <c:v>Mansfield Community Hospital (-)</c:v>
                </c:pt>
                <c:pt idx="3">
                  <c:v>Newark Hospital (32)</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CD2-4C11-85B3-193F8A14DA16}"/>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1.5155556940414456</c:v>
                </c:pt>
                <c:pt idx="1">
                  <c:v>1.5220163012204537</c:v>
                </c:pt>
                <c:pt idx="2">
                  <c:v>0</c:v>
                </c:pt>
                <c:pt idx="3">
                  <c:v>1.1637830120686576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CD2-4C11-85B3-193F8A14DA1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CD2-4C11-85B3-193F8A14DA1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2CD2-4C11-85B3-193F8A14DA1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11593325441955"/>
          <c:y val="6.3180827241207868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BE2-4791-8E2A-FF867B2A84B5}"/>
              </c:ext>
            </c:extLst>
          </c:dPt>
          <c:dPt>
            <c:idx val="1"/>
            <c:invertIfNegative val="0"/>
            <c:bubble3D val="0"/>
            <c:spPr>
              <a:solidFill>
                <a:srgbClr val="6D276A"/>
              </a:solidFill>
              <a:ln>
                <a:noFill/>
              </a:ln>
              <a:effectLst/>
            </c:spPr>
            <c:extLst>
              <c:ext xmlns:c16="http://schemas.microsoft.com/office/drawing/2014/chart" uri="{C3380CC4-5D6E-409C-BE32-E72D297353CC}">
                <c16:uniqueId val="{00000003-1BE2-4791-8E2A-FF867B2A84B5}"/>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(54)</c:v>
                </c:pt>
                <c:pt idx="1">
                  <c:v>King's Mill Hospital (51)</c:v>
                </c:pt>
                <c:pt idx="2">
                  <c:v>Mansfield Community Hospital (-)</c:v>
                </c:pt>
                <c:pt idx="3">
                  <c:v>Newark Hospital (-)</c:v>
                </c:pt>
              </c:strCache>
            </c:strRef>
          </c:cat>
          <c:val>
            <c:numRef>
              <c:f>Sheet1!$D$2:$D$5</c:f>
              <c:numCache>
                <c:formatCode>0.0;;</c:formatCode>
                <c:ptCount val="4"/>
                <c:pt idx="0">
                  <c:v>8.6614048149126521</c:v>
                </c:pt>
                <c:pt idx="1">
                  <c:v>8.7289290890798004</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BE2-4791-8E2A-FF867B2A84B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(54)</c:v>
                </c:pt>
                <c:pt idx="1">
                  <c:v>King's Mill Hospital (51)</c:v>
                </c:pt>
                <c:pt idx="2">
                  <c:v>Mansfield Community Hospital (-)</c:v>
                </c:pt>
                <c:pt idx="3">
                  <c:v>Newark Hospital (-)</c:v>
                </c:pt>
              </c:strCache>
            </c:strRef>
          </c:cat>
          <c:val>
            <c:numRef>
              <c:f>Sheet1!$E$2:$E$5</c:f>
              <c:numCache>
                <c:formatCode>General</c:formatCode>
                <c:ptCount val="4"/>
                <c:pt idx="0" formatCode="0.0;;">
                  <c:v>0</c:v>
                </c:pt>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BE2-4791-8E2A-FF867B2A84B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(54)</c:v>
                </c:pt>
                <c:pt idx="1">
                  <c:v>King's Mill Hospital (51)</c:v>
                </c:pt>
                <c:pt idx="2">
                  <c:v>Mansfield Community Hospital (-)</c:v>
                </c:pt>
                <c:pt idx="3">
                  <c:v>Newark Hospital (-)</c:v>
                </c:pt>
              </c:strCache>
            </c:strRef>
          </c:cat>
          <c:val>
            <c:numRef>
              <c:f>Sheet1!$F$2:$F$5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BE2-4791-8E2A-FF867B2A84B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(54)</c:v>
                </c:pt>
                <c:pt idx="1">
                  <c:v>King's Mill Hospital (51)</c:v>
                </c:pt>
                <c:pt idx="2">
                  <c:v>Mansfield Community Hospital (-)</c:v>
                </c:pt>
                <c:pt idx="3">
                  <c:v>Newark Hospital (-)</c:v>
                </c:pt>
              </c:strCache>
            </c:strRef>
          </c:cat>
          <c:val>
            <c:numRef>
              <c:f>Sheet1!$G$2:$G$5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BE2-4791-8E2A-FF867B2A84B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(54)</c:v>
                </c:pt>
                <c:pt idx="1">
                  <c:v>King's Mill Hospital (51)</c:v>
                </c:pt>
                <c:pt idx="2">
                  <c:v>Mansfield Community Hospital (-)</c:v>
                </c:pt>
                <c:pt idx="3">
                  <c:v>Newark Hospital (-)</c:v>
                </c:pt>
              </c:strCache>
            </c:strRef>
          </c:cat>
          <c:val>
            <c:numRef>
              <c:f>Sheet1!$H$2:$H$5</c:f>
              <c:numCache>
                <c:formatCode>General</c:formatCode>
                <c:ptCount val="4"/>
                <c:pt idx="0" formatCode="0.0;;">
                  <c:v>0</c:v>
                </c:pt>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1BE2-4791-8E2A-FF867B2A84B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(54)</c:v>
                </c:pt>
                <c:pt idx="1">
                  <c:v>King's Mill Hospital (51)</c:v>
                </c:pt>
                <c:pt idx="2">
                  <c:v>Mansfield Community Hospital (-)</c:v>
                </c:pt>
                <c:pt idx="3">
                  <c:v>Newark Hospital (-)</c:v>
                </c:pt>
              </c:strCache>
            </c:strRef>
          </c:cat>
          <c:val>
            <c:numRef>
              <c:f>Sheet1!$I$2:$I$5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1BE2-4791-8E2A-FF867B2A84B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(54)</c:v>
                </c:pt>
                <c:pt idx="1">
                  <c:v>King's Mill Hospital (51)</c:v>
                </c:pt>
                <c:pt idx="2">
                  <c:v>Mansfield Community Hospital (-)</c:v>
                </c:pt>
                <c:pt idx="3">
                  <c:v>Newark Hospital (-)</c:v>
                </c:pt>
              </c:strCache>
            </c:strRef>
          </c:cat>
          <c:val>
            <c:numRef>
              <c:f>Sheet1!$J$2:$J$5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1BE2-4791-8E2A-FF867B2A84B5}"/>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General</c:formatCode>
                <c:ptCount val="4"/>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1BE2-4791-8E2A-FF867B2A84B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1BE2-4791-8E2A-FF867B2A84B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D-1BE2-4791-8E2A-FF867B2A84B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E1A-4A06-BBE6-ADE0ED228608}"/>
              </c:ext>
            </c:extLst>
          </c:dPt>
          <c:dPt>
            <c:idx val="1"/>
            <c:invertIfNegative val="0"/>
            <c:bubble3D val="0"/>
            <c:spPr>
              <a:solidFill>
                <a:srgbClr val="6D276A"/>
              </a:solidFill>
              <a:ln>
                <a:noFill/>
              </a:ln>
              <a:effectLst/>
            </c:spPr>
            <c:extLst>
              <c:ext xmlns:c16="http://schemas.microsoft.com/office/drawing/2014/chart" uri="{C3380CC4-5D6E-409C-BE32-E72D297353CC}">
                <c16:uniqueId val="{00000003-5E1A-4A06-BBE6-ADE0ED228608}"/>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c:v>
                </c:pt>
                <c:pt idx="1">
                  <c:v>King's Mill Hospital (46)</c:v>
                </c:pt>
                <c:pt idx="2">
                  <c:v>Mansfield Community Hospital (-)</c:v>
                </c:pt>
                <c:pt idx="3">
                  <c:v>Newark Hospital (-)</c:v>
                </c:pt>
              </c:strCache>
            </c:strRef>
          </c:cat>
          <c:val>
            <c:numRef>
              <c:f>Sheet1!$D$2:$D$5</c:f>
              <c:numCache>
                <c:formatCode>0.0;;</c:formatCode>
                <c:ptCount val="4"/>
                <c:pt idx="0">
                  <c:v>8.9317277076732093</c:v>
                </c:pt>
                <c:pt idx="1">
                  <c:v>9.100503758799853</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E1A-4A06-BBE6-ADE0ED22860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c:v>
                </c:pt>
                <c:pt idx="1">
                  <c:v>King's Mill Hospital (46)</c:v>
                </c:pt>
                <c:pt idx="2">
                  <c:v>Mansfield Community Hospital (-)</c:v>
                </c:pt>
                <c:pt idx="3">
                  <c:v>Newark Hospital (-)</c:v>
                </c:pt>
              </c:strCache>
            </c:strRef>
          </c:cat>
          <c:val>
            <c:numRef>
              <c:f>Sheet1!$E$2:$E$5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E1A-4A06-BBE6-ADE0ED22860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c:v>
                </c:pt>
                <c:pt idx="1">
                  <c:v>King's Mill Hospital (46)</c:v>
                </c:pt>
                <c:pt idx="2">
                  <c:v>Mansfield Community Hospital (-)</c:v>
                </c:pt>
                <c:pt idx="3">
                  <c:v>Newark Hospital (-)</c:v>
                </c:pt>
              </c:strCache>
            </c:strRef>
          </c:cat>
          <c:val>
            <c:numRef>
              <c:f>Sheet1!$F$2:$F$5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E1A-4A06-BBE6-ADE0ED22860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c:v>
                </c:pt>
                <c:pt idx="1">
                  <c:v>King's Mill Hospital (46)</c:v>
                </c:pt>
                <c:pt idx="2">
                  <c:v>Mansfield Community Hospital (-)</c:v>
                </c:pt>
                <c:pt idx="3">
                  <c:v>Newark Hospital (-)</c:v>
                </c:pt>
              </c:strCache>
            </c:strRef>
          </c:cat>
          <c:val>
            <c:numRef>
              <c:f>Sheet1!$G$2:$G$5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E1A-4A06-BBE6-ADE0ED22860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c:v>
                </c:pt>
                <c:pt idx="1">
                  <c:v>King's Mill Hospital (46)</c:v>
                </c:pt>
                <c:pt idx="2">
                  <c:v>Mansfield Community Hospital (-)</c:v>
                </c:pt>
                <c:pt idx="3">
                  <c:v>Newark Hospital (-)</c:v>
                </c:pt>
              </c:strCache>
            </c:strRef>
          </c:cat>
          <c:val>
            <c:numRef>
              <c:f>Sheet1!$H$2:$H$5</c:f>
              <c:numCache>
                <c:formatCode>General</c:formatCode>
                <c:ptCount val="4"/>
                <c:pt idx="0" formatCode="0.0;;">
                  <c:v>0</c:v>
                </c:pt>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E1A-4A06-BBE6-ADE0ED22860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c:v>
                </c:pt>
                <c:pt idx="1">
                  <c:v>King's Mill Hospital (46)</c:v>
                </c:pt>
                <c:pt idx="2">
                  <c:v>Mansfield Community Hospital (-)</c:v>
                </c:pt>
                <c:pt idx="3">
                  <c:v>Newark Hospital (-)</c:v>
                </c:pt>
              </c:strCache>
            </c:strRef>
          </c:cat>
          <c:val>
            <c:numRef>
              <c:f>Sheet1!$I$2:$I$5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E1A-4A06-BBE6-ADE0ED22860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c:v>
                </c:pt>
                <c:pt idx="1">
                  <c:v>King's Mill Hospital (46)</c:v>
                </c:pt>
                <c:pt idx="2">
                  <c:v>Mansfield Community Hospital (-)</c:v>
                </c:pt>
                <c:pt idx="3">
                  <c:v>Newark Hospital (-)</c:v>
                </c:pt>
              </c:strCache>
            </c:strRef>
          </c:cat>
          <c:val>
            <c:numRef>
              <c:f>Sheet1!$J$2:$J$5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E1A-4A06-BBE6-ADE0ED228608}"/>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General</c:formatCode>
                <c:ptCount val="4"/>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E1A-4A06-BBE6-ADE0ED22860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E1A-4A06-BBE6-ADE0ED22860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D-5E1A-4A06-BBE6-ADE0ED22860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tx1"/>
          </a:solidFill>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92D-4B64-865E-BB745145777D}"/>
              </c:ext>
            </c:extLst>
          </c:dPt>
          <c:dPt>
            <c:idx val="1"/>
            <c:invertIfNegative val="0"/>
            <c:bubble3D val="0"/>
            <c:spPr>
              <a:solidFill>
                <a:srgbClr val="6D276A"/>
              </a:solidFill>
              <a:ln>
                <a:noFill/>
              </a:ln>
              <a:effectLst/>
            </c:spPr>
            <c:extLst>
              <c:ext xmlns:c16="http://schemas.microsoft.com/office/drawing/2014/chart" uri="{C3380CC4-5D6E-409C-BE32-E72D297353CC}">
                <c16:uniqueId val="{00000003-592D-4B64-865E-BB745145777D}"/>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(142)</c:v>
                </c:pt>
                <c:pt idx="1">
                  <c:v>King's Mill Hospital (115)</c:v>
                </c:pt>
                <c:pt idx="2">
                  <c:v>Mansfield Community Hospital (-)</c:v>
                </c:pt>
                <c:pt idx="3">
                  <c:v>Newark Hospital (-)</c:v>
                </c:pt>
              </c:strCache>
            </c:strRef>
          </c:cat>
          <c:val>
            <c:numRef>
              <c:f>Sheet1!$D$2:$D$5</c:f>
              <c:numCache>
                <c:formatCode>0.0;;</c:formatCode>
                <c:ptCount val="4"/>
                <c:pt idx="0">
                  <c:v>9.2168033273833956</c:v>
                </c:pt>
                <c:pt idx="1">
                  <c:v>9.4218863270300446</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92D-4B64-865E-BB745145777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(142)</c:v>
                </c:pt>
                <c:pt idx="1">
                  <c:v>King's Mill Hospital (115)</c:v>
                </c:pt>
                <c:pt idx="2">
                  <c:v>Mansfield Community Hospital (-)</c:v>
                </c:pt>
                <c:pt idx="3">
                  <c:v>Newark Hospital (-)</c:v>
                </c:pt>
              </c:strCache>
            </c:strRef>
          </c:cat>
          <c:val>
            <c:numRef>
              <c:f>Sheet1!$E$2:$E$5</c:f>
              <c:numCache>
                <c:formatCode>General</c:formatCode>
                <c:ptCount val="4"/>
                <c:pt idx="0" formatCode="0.0;;">
                  <c:v>0</c:v>
                </c:pt>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92D-4B64-865E-BB745145777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(142)</c:v>
                </c:pt>
                <c:pt idx="1">
                  <c:v>King's Mill Hospital (115)</c:v>
                </c:pt>
                <c:pt idx="2">
                  <c:v>Mansfield Community Hospital (-)</c:v>
                </c:pt>
                <c:pt idx="3">
                  <c:v>Newark Hospital (-)</c:v>
                </c:pt>
              </c:strCache>
            </c:strRef>
          </c:cat>
          <c:val>
            <c:numRef>
              <c:f>Sheet1!$F$2:$F$5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92D-4B64-865E-BB745145777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(142)</c:v>
                </c:pt>
                <c:pt idx="1">
                  <c:v>King's Mill Hospital (115)</c:v>
                </c:pt>
                <c:pt idx="2">
                  <c:v>Mansfield Community Hospital (-)</c:v>
                </c:pt>
                <c:pt idx="3">
                  <c:v>Newark Hospital (-)</c:v>
                </c:pt>
              </c:strCache>
            </c:strRef>
          </c:cat>
          <c:val>
            <c:numRef>
              <c:f>Sheet1!$G$2:$G$5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92D-4B64-865E-BB745145777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(142)</c:v>
                </c:pt>
                <c:pt idx="1">
                  <c:v>King's Mill Hospital (115)</c:v>
                </c:pt>
                <c:pt idx="2">
                  <c:v>Mansfield Community Hospital (-)</c:v>
                </c:pt>
                <c:pt idx="3">
                  <c:v>Newark Hospital (-)</c:v>
                </c:pt>
              </c:strCache>
            </c:strRef>
          </c:cat>
          <c:val>
            <c:numRef>
              <c:f>Sheet1!$H$2:$H$5</c:f>
              <c:numCache>
                <c:formatCode>General</c:formatCode>
                <c:ptCount val="4"/>
                <c:pt idx="0" formatCode="0.0;;">
                  <c:v>0</c:v>
                </c:pt>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92D-4B64-865E-BB745145777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(142)</c:v>
                </c:pt>
                <c:pt idx="1">
                  <c:v>King's Mill Hospital (115)</c:v>
                </c:pt>
                <c:pt idx="2">
                  <c:v>Mansfield Community Hospital (-)</c:v>
                </c:pt>
                <c:pt idx="3">
                  <c:v>Newark Hospital (-)</c:v>
                </c:pt>
              </c:strCache>
            </c:strRef>
          </c:cat>
          <c:val>
            <c:numRef>
              <c:f>Sheet1!$I$2:$I$5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92D-4B64-865E-BB745145777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(142)</c:v>
                </c:pt>
                <c:pt idx="1">
                  <c:v>King's Mill Hospital (115)</c:v>
                </c:pt>
                <c:pt idx="2">
                  <c:v>Mansfield Community Hospital (-)</c:v>
                </c:pt>
                <c:pt idx="3">
                  <c:v>Newark Hospital (-)</c:v>
                </c:pt>
              </c:strCache>
            </c:strRef>
          </c:cat>
          <c:val>
            <c:numRef>
              <c:f>Sheet1!$J$2:$J$5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92D-4B64-865E-BB745145777D}"/>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General</c:formatCode>
                <c:ptCount val="4"/>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92D-4B64-865E-BB745145777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92D-4B64-865E-BB745145777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D-592D-4B64-865E-BB745145777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accent1">
              <a:lumMod val="60000"/>
              <a:lumOff val="40000"/>
            </a:schemeClr>
          </a:solidFill>
        </a:defRPr>
      </a:pPr>
      <a:endParaRPr lang="en-US"/>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C55-4AA4-B6C0-2C13D232E469}"/>
              </c:ext>
            </c:extLst>
          </c:dPt>
          <c:dPt>
            <c:idx val="1"/>
            <c:invertIfNegative val="0"/>
            <c:bubble3D val="0"/>
            <c:spPr>
              <a:solidFill>
                <a:srgbClr val="6D276A"/>
              </a:solidFill>
              <a:ln>
                <a:noFill/>
              </a:ln>
              <a:effectLst/>
            </c:spPr>
            <c:extLst>
              <c:ext xmlns:c16="http://schemas.microsoft.com/office/drawing/2014/chart" uri="{C3380CC4-5D6E-409C-BE32-E72D297353CC}">
                <c16:uniqueId val="{00000003-9C55-4AA4-B6C0-2C13D232E469}"/>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(83)</c:v>
                </c:pt>
                <c:pt idx="1">
                  <c:v>King's Mill Hospital (75)</c:v>
                </c:pt>
                <c:pt idx="2">
                  <c:v>Mansfield Community Hospital (-)</c:v>
                </c:pt>
                <c:pt idx="3">
                  <c:v>Newark Hospital (-)</c:v>
                </c:pt>
              </c:strCache>
            </c:strRef>
          </c:cat>
          <c:val>
            <c:numRef>
              <c:f>Sheet1!$D$2:$D$5</c:f>
              <c:numCache>
                <c:formatCode>0.0;;</c:formatCode>
                <c:ptCount val="4"/>
                <c:pt idx="0">
                  <c:v>8.4676544298935887</c:v>
                </c:pt>
                <c:pt idx="1">
                  <c:v>8.596151634046052</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55-4AA4-B6C0-2C13D232E46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(83)</c:v>
                </c:pt>
                <c:pt idx="1">
                  <c:v>King's Mill Hospital (75)</c:v>
                </c:pt>
                <c:pt idx="2">
                  <c:v>Mansfield Community Hospital (-)</c:v>
                </c:pt>
                <c:pt idx="3">
                  <c:v>Newark Hospital (-)</c:v>
                </c:pt>
              </c:strCache>
            </c:strRef>
          </c:cat>
          <c:val>
            <c:numRef>
              <c:f>Sheet1!$E$2:$E$5</c:f>
              <c:numCache>
                <c:formatCode>General</c:formatCode>
                <c:ptCount val="4"/>
                <c:pt idx="0" formatCode="0.0;;">
                  <c:v>0</c:v>
                </c:pt>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55-4AA4-B6C0-2C13D232E46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(83)</c:v>
                </c:pt>
                <c:pt idx="1">
                  <c:v>King's Mill Hospital (75)</c:v>
                </c:pt>
                <c:pt idx="2">
                  <c:v>Mansfield Community Hospital (-)</c:v>
                </c:pt>
                <c:pt idx="3">
                  <c:v>Newark Hospital (-)</c:v>
                </c:pt>
              </c:strCache>
            </c:strRef>
          </c:cat>
          <c:val>
            <c:numRef>
              <c:f>Sheet1!$F$2:$F$5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55-4AA4-B6C0-2C13D232E46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(83)</c:v>
                </c:pt>
                <c:pt idx="1">
                  <c:v>King's Mill Hospital (75)</c:v>
                </c:pt>
                <c:pt idx="2">
                  <c:v>Mansfield Community Hospital (-)</c:v>
                </c:pt>
                <c:pt idx="3">
                  <c:v>Newark Hospital (-)</c:v>
                </c:pt>
              </c:strCache>
            </c:strRef>
          </c:cat>
          <c:val>
            <c:numRef>
              <c:f>Sheet1!$G$2:$G$5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55-4AA4-B6C0-2C13D232E46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(83)</c:v>
                </c:pt>
                <c:pt idx="1">
                  <c:v>King's Mill Hospital (75)</c:v>
                </c:pt>
                <c:pt idx="2">
                  <c:v>Mansfield Community Hospital (-)</c:v>
                </c:pt>
                <c:pt idx="3">
                  <c:v>Newark Hospital (-)</c:v>
                </c:pt>
              </c:strCache>
            </c:strRef>
          </c:cat>
          <c:val>
            <c:numRef>
              <c:f>Sheet1!$H$2:$H$5</c:f>
              <c:numCache>
                <c:formatCode>General</c:formatCode>
                <c:ptCount val="4"/>
                <c:pt idx="0" formatCode="0.0;;">
                  <c:v>0</c:v>
                </c:pt>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9C55-4AA4-B6C0-2C13D232E46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(83)</c:v>
                </c:pt>
                <c:pt idx="1">
                  <c:v>King's Mill Hospital (75)</c:v>
                </c:pt>
                <c:pt idx="2">
                  <c:v>Mansfield Community Hospital (-)</c:v>
                </c:pt>
                <c:pt idx="3">
                  <c:v>Newark Hospital (-)</c:v>
                </c:pt>
              </c:strCache>
            </c:strRef>
          </c:cat>
          <c:val>
            <c:numRef>
              <c:f>Sheet1!$I$2:$I$5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9C55-4AA4-B6C0-2C13D232E46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(83)</c:v>
                </c:pt>
                <c:pt idx="1">
                  <c:v>King's Mill Hospital (75)</c:v>
                </c:pt>
                <c:pt idx="2">
                  <c:v>Mansfield Community Hospital (-)</c:v>
                </c:pt>
                <c:pt idx="3">
                  <c:v>Newark Hospital (-)</c:v>
                </c:pt>
              </c:strCache>
            </c:strRef>
          </c:cat>
          <c:val>
            <c:numRef>
              <c:f>Sheet1!$J$2:$J$5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9C55-4AA4-B6C0-2C13D232E469}"/>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General</c:formatCode>
                <c:ptCount val="4"/>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9C55-4AA4-B6C0-2C13D232E46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9C55-4AA4-B6C0-2C13D232E46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D-9C55-4AA4-B6C0-2C13D232E46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c:v>
                </c:pt>
                <c:pt idx="1">
                  <c:v>King's Mill Hospital (33)</c:v>
                </c:pt>
                <c:pt idx="2">
                  <c:v>Mansfield Community Hospital (-)</c:v>
                </c:pt>
                <c:pt idx="3">
                  <c:v>Newark Hospital (-)</c:v>
                </c:pt>
              </c:strCache>
            </c:strRef>
          </c:cat>
          <c:val>
            <c:numRef>
              <c:f>Sheet1!$D$2:$D$5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498-4336-818C-51C9CD2CC2C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c:v>
                </c:pt>
                <c:pt idx="1">
                  <c:v>King's Mill Hospital (33)</c:v>
                </c:pt>
                <c:pt idx="2">
                  <c:v>Mansfield Community Hospital (-)</c:v>
                </c:pt>
                <c:pt idx="3">
                  <c:v>Newark Hospital (-)</c:v>
                </c:pt>
              </c:strCache>
            </c:strRef>
          </c:cat>
          <c:val>
            <c:numRef>
              <c:f>Sheet1!$E$2:$E$5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498-4336-818C-51C9CD2CC2C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c:v>
                </c:pt>
                <c:pt idx="1">
                  <c:v>King's Mill Hospital (33)</c:v>
                </c:pt>
                <c:pt idx="2">
                  <c:v>Mansfield Community Hospital (-)</c:v>
                </c:pt>
                <c:pt idx="3">
                  <c:v>Newark Hospital (-)</c:v>
                </c:pt>
              </c:strCache>
            </c:strRef>
          </c:cat>
          <c:val>
            <c:numRef>
              <c:f>Sheet1!$F$2:$F$5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4498-4336-818C-51C9CD2CC2C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c:v>
                </c:pt>
                <c:pt idx="1">
                  <c:v>King's Mill Hospital (33)</c:v>
                </c:pt>
                <c:pt idx="2">
                  <c:v>Mansfield Community Hospital (-)</c:v>
                </c:pt>
                <c:pt idx="3">
                  <c:v>Newark Hospital (-)</c:v>
                </c:pt>
              </c:strCache>
            </c:strRef>
          </c:cat>
          <c:val>
            <c:numRef>
              <c:f>Sheet1!$G$2:$G$5</c:f>
              <c:numCache>
                <c:formatCode>0.0;;</c:formatCode>
                <c:ptCount val="4"/>
                <c:pt idx="0">
                  <c:v>6.1730568114894711</c:v>
                </c:pt>
                <c:pt idx="1">
                  <c:v>6.3722416884327968</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4498-4336-818C-51C9CD2CC2C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c:v>
                </c:pt>
                <c:pt idx="1">
                  <c:v>King's Mill Hospital (33)</c:v>
                </c:pt>
                <c:pt idx="2">
                  <c:v>Mansfield Community Hospital (-)</c:v>
                </c:pt>
                <c:pt idx="3">
                  <c:v>Newark Hospital (-)</c:v>
                </c:pt>
              </c:strCache>
            </c:strRef>
          </c:cat>
          <c:val>
            <c:numRef>
              <c:f>Sheet1!$H$2:$H$5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4498-4336-818C-51C9CD2CC2C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c:v>
                </c:pt>
                <c:pt idx="1">
                  <c:v>King's Mill Hospital (33)</c:v>
                </c:pt>
                <c:pt idx="2">
                  <c:v>Mansfield Community Hospital (-)</c:v>
                </c:pt>
                <c:pt idx="3">
                  <c:v>Newark Hospital (-)</c:v>
                </c:pt>
              </c:strCache>
            </c:strRef>
          </c:cat>
          <c:val>
            <c:numRef>
              <c:f>Sheet1!$I$2:$I$5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4498-4336-818C-51C9CD2CC2C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c:v>
                </c:pt>
                <c:pt idx="1">
                  <c:v>King's Mill Hospital (33)</c:v>
                </c:pt>
                <c:pt idx="2">
                  <c:v>Mansfield Community Hospital (-)</c:v>
                </c:pt>
                <c:pt idx="3">
                  <c:v>Newark Hospital (-)</c:v>
                </c:pt>
              </c:strCache>
            </c:strRef>
          </c:cat>
          <c:val>
            <c:numRef>
              <c:f>Sheet1!$J$2:$J$5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4498-4336-818C-51C9CD2CC2C2}"/>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3.8269431885105289</c:v>
                </c:pt>
                <c:pt idx="1">
                  <c:v>3.6277583115672032</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4498-4336-818C-51C9CD2CC2C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498-4336-818C-51C9CD2CC2C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4498-4336-818C-51C9CD2CC2C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3.5512903873992379</c:v>
                </c:pt>
              </c:numCache>
            </c:numRef>
          </c:val>
          <c:extLst>
            <c:ext xmlns:c16="http://schemas.microsoft.com/office/drawing/2014/chart" uri="{C3380CC4-5D6E-409C-BE32-E72D297353CC}">
              <c16:uniqueId val="{00000000-C52F-4F22-A6B4-AC91501F96F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0.273386415308845</c:v>
                </c:pt>
              </c:numCache>
            </c:numRef>
          </c:val>
          <c:extLst>
            <c:ext xmlns:c16="http://schemas.microsoft.com/office/drawing/2014/chart" uri="{C3380CC4-5D6E-409C-BE32-E72D297353CC}">
              <c16:uniqueId val="{00000001-C52F-4F22-A6B4-AC91501F96F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0.66301033845702273</c:v>
                </c:pt>
              </c:numCache>
            </c:numRef>
          </c:val>
          <c:extLst>
            <c:ext xmlns:c16="http://schemas.microsoft.com/office/drawing/2014/chart" uri="{C3380CC4-5D6E-409C-BE32-E72D297353CC}">
              <c16:uniqueId val="{00000002-C52F-4F22-A6B4-AC91501F96F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0.18484232534781242</c:v>
                </c:pt>
              </c:numCache>
            </c:numRef>
          </c:val>
          <c:extLst>
            <c:ext xmlns:c16="http://schemas.microsoft.com/office/drawing/2014/chart" uri="{C3380CC4-5D6E-409C-BE32-E72D297353CC}">
              <c16:uniqueId val="{00000003-C52F-4F22-A6B4-AC91501F96F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1.9297275506114389</c:v>
                </c:pt>
              </c:numCache>
            </c:numRef>
          </c:val>
          <c:extLst>
            <c:ext xmlns:c16="http://schemas.microsoft.com/office/drawing/2014/chart" uri="{C3380CC4-5D6E-409C-BE32-E72D297353CC}">
              <c16:uniqueId val="{00000004-C52F-4F22-A6B4-AC91501F96F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0.18484232534781242</c:v>
                </c:pt>
              </c:numCache>
            </c:numRef>
          </c:val>
          <c:extLst>
            <c:ext xmlns:c16="http://schemas.microsoft.com/office/drawing/2014/chart" uri="{C3380CC4-5D6E-409C-BE32-E72D297353CC}">
              <c16:uniqueId val="{00000005-C52F-4F22-A6B4-AC91501F96F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0.66301033845702229</c:v>
                </c:pt>
              </c:numCache>
            </c:numRef>
          </c:val>
          <c:extLst>
            <c:ext xmlns:c16="http://schemas.microsoft.com/office/drawing/2014/chart" uri="{C3380CC4-5D6E-409C-BE32-E72D297353CC}">
              <c16:uniqueId val="{00000006-C52F-4F22-A6B4-AC91501F96F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0.56057724147469479</c:v>
                </c:pt>
              </c:numCache>
            </c:numRef>
          </c:val>
          <c:extLst>
            <c:ext xmlns:c16="http://schemas.microsoft.com/office/drawing/2014/chart" uri="{C3380CC4-5D6E-409C-BE32-E72D297353CC}">
              <c16:uniqueId val="{00000007-C52F-4F22-A6B4-AC91501F96F1}"/>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5.3914985563629596</c:v>
                </c:pt>
              </c:numCache>
            </c:numRef>
          </c:xVal>
          <c:yVal>
            <c:numLit>
              <c:formatCode>General</c:formatCode>
              <c:ptCount val="1"/>
              <c:pt idx="0">
                <c:v>1</c:v>
              </c:pt>
            </c:numLit>
          </c:yVal>
          <c:smooth val="0"/>
          <c:extLst>
            <c:ext xmlns:c16="http://schemas.microsoft.com/office/drawing/2014/chart" uri="{C3380CC4-5D6E-409C-BE32-E72D297353CC}">
              <c16:uniqueId val="{00000008-C52F-4F22-A6B4-AC91501F96F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52F-4F22-A6B4-AC91501F96F1}"/>
              </c:ext>
            </c:extLst>
          </c:dPt>
          <c:xVal>
            <c:numRef>
              <c:f>Sheet1!$B$12</c:f>
              <c:numCache>
                <c:formatCode>0.0</c:formatCode>
                <c:ptCount val="1"/>
                <c:pt idx="0">
                  <c:v>5.6373932418186374</c:v>
                </c:pt>
              </c:numCache>
            </c:numRef>
          </c:xVal>
          <c:yVal>
            <c:numLit>
              <c:formatCode>General</c:formatCode>
              <c:ptCount val="1"/>
              <c:pt idx="0">
                <c:v>1</c:v>
              </c:pt>
            </c:numLit>
          </c:yVal>
          <c:smooth val="0"/>
          <c:extLst>
            <c:ext xmlns:c16="http://schemas.microsoft.com/office/drawing/2014/chart" uri="{C3380CC4-5D6E-409C-BE32-E72D297353CC}">
              <c16:uniqueId val="{0000000A-C52F-4F22-A6B4-AC91501F96F1}"/>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52F-4F22-A6B4-AC91501F96F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Q7. Thinking about the location(s) selected at Q6 / at the previous question, how long did you wait, in total, before you were admitted onto a ward?</c:v>
                  </c:pt>
                </c15:dlblRangeCache>
              </c15:datalabelsRange>
            </c:ext>
            <c:ext xmlns:c16="http://schemas.microsoft.com/office/drawing/2014/chart" uri="{C3380CC4-5D6E-409C-BE32-E72D297353CC}">
              <c16:uniqueId val="{0000000C-C52F-4F22-A6B4-AC91501F96F1}"/>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c:v>
                </c:pt>
                <c:pt idx="1">
                  <c:v>King's Mill Hospital (33)</c:v>
                </c:pt>
                <c:pt idx="2">
                  <c:v>Mansfield Community Hospital (-)</c:v>
                </c:pt>
                <c:pt idx="3">
                  <c:v>Newark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6C-4138-96C2-4A25AF91546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c:v>
                </c:pt>
                <c:pt idx="1">
                  <c:v>King's Mill Hospital (33)</c:v>
                </c:pt>
                <c:pt idx="2">
                  <c:v>Mansfield Community Hospital (-)</c:v>
                </c:pt>
                <c:pt idx="3">
                  <c:v>Newark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6C-4138-96C2-4A25AF91546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c:v>
                </c:pt>
                <c:pt idx="1">
                  <c:v>King's Mill Hospital (33)</c:v>
                </c:pt>
                <c:pt idx="2">
                  <c:v>Mansfield Community Hospital (-)</c:v>
                </c:pt>
                <c:pt idx="3">
                  <c:v>Newark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A6C-4138-96C2-4A25AF91546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c:v>
                </c:pt>
                <c:pt idx="1">
                  <c:v>King's Mill Hospital (33)</c:v>
                </c:pt>
                <c:pt idx="2">
                  <c:v>Mansfield Community Hospital (-)</c:v>
                </c:pt>
                <c:pt idx="3">
                  <c:v>Newark Hospital (-)</c:v>
                </c:pt>
              </c:strCache>
            </c:strRef>
          </c:cat>
          <c:val>
            <c:numRef>
              <c:f>Sheet1!$G$2:$G$5</c:f>
              <c:numCache>
                <c:formatCode>0.0;;</c:formatCode>
                <c:ptCount val="4"/>
                <c:pt idx="0">
                  <c:v>6.4793227971120499</c:v>
                </c:pt>
                <c:pt idx="1">
                  <c:v>6.6549007403662674</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A6C-4138-96C2-4A25AF91546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c:v>
                </c:pt>
                <c:pt idx="1">
                  <c:v>King's Mill Hospital (33)</c:v>
                </c:pt>
                <c:pt idx="2">
                  <c:v>Mansfield Community Hospital (-)</c:v>
                </c:pt>
                <c:pt idx="3">
                  <c:v>Newark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A6C-4138-96C2-4A25AF91546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c:v>
                </c:pt>
                <c:pt idx="1">
                  <c:v>King's Mill Hospital (33)</c:v>
                </c:pt>
                <c:pt idx="2">
                  <c:v>Mansfield Community Hospital (-)</c:v>
                </c:pt>
                <c:pt idx="3">
                  <c:v>Newark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A6C-4138-96C2-4A25AF91546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c:v>
                </c:pt>
                <c:pt idx="1">
                  <c:v>King's Mill Hospital (33)</c:v>
                </c:pt>
                <c:pt idx="2">
                  <c:v>Mansfield Community Hospital (-)</c:v>
                </c:pt>
                <c:pt idx="3">
                  <c:v>Newark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A6C-4138-96C2-4A25AF915466}"/>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3.5206772028879501</c:v>
                </c:pt>
                <c:pt idx="1">
                  <c:v>3.3450992596337326</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A6C-4138-96C2-4A25AF91546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A6C-4138-96C2-4A25AF91546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BA6C-4138-96C2-4A25AF91546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(435)</c:v>
                </c:pt>
                <c:pt idx="1">
                  <c:v>King's Mill Hospital (391)</c:v>
                </c:pt>
                <c:pt idx="2">
                  <c:v>Mansfield Community Hospital (-)</c:v>
                </c:pt>
                <c:pt idx="3">
                  <c:v>Newark Hospital (32)</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BF-4FF6-B384-3F933E29CCA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(435)</c:v>
                </c:pt>
                <c:pt idx="1">
                  <c:v>King's Mill Hospital (391)</c:v>
                </c:pt>
                <c:pt idx="2">
                  <c:v>Mansfield Community Hospital (-)</c:v>
                </c:pt>
                <c:pt idx="3">
                  <c:v>Newark Hospital (32)</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BF-4FF6-B384-3F933E29CCA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(435)</c:v>
                </c:pt>
                <c:pt idx="1">
                  <c:v>King's Mill Hospital (391)</c:v>
                </c:pt>
                <c:pt idx="2">
                  <c:v>Mansfield Community Hospital (-)</c:v>
                </c:pt>
                <c:pt idx="3">
                  <c:v>Newark Hospital (32)</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9BF-4FF6-B384-3F933E29CCA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(435)</c:v>
                </c:pt>
                <c:pt idx="1">
                  <c:v>King's Mill Hospital (391)</c:v>
                </c:pt>
                <c:pt idx="2">
                  <c:v>Mansfield Community Hospital (-)</c:v>
                </c:pt>
                <c:pt idx="3">
                  <c:v>Newark Hospital (32)</c:v>
                </c:pt>
              </c:strCache>
            </c:strRef>
          </c:cat>
          <c:val>
            <c:numRef>
              <c:f>Sheet1!$G$2:$G$5</c:f>
              <c:numCache>
                <c:formatCode>0.0;;</c:formatCode>
                <c:ptCount val="4"/>
                <c:pt idx="0">
                  <c:v>6.702016104529247</c:v>
                </c:pt>
                <c:pt idx="1">
                  <c:v>6.646060581591601</c:v>
                </c:pt>
                <c:pt idx="2">
                  <c:v>0</c:v>
                </c:pt>
                <c:pt idx="3">
                  <c:v>6.7702113726969726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9BF-4FF6-B384-3F933E29CCA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(435)</c:v>
                </c:pt>
                <c:pt idx="1">
                  <c:v>King's Mill Hospital (391)</c:v>
                </c:pt>
                <c:pt idx="2">
                  <c:v>Mansfield Community Hospital (-)</c:v>
                </c:pt>
                <c:pt idx="3">
                  <c:v>Newark Hospital (32)</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9BF-4FF6-B384-3F933E29CCA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(435)</c:v>
                </c:pt>
                <c:pt idx="1">
                  <c:v>King's Mill Hospital (391)</c:v>
                </c:pt>
                <c:pt idx="2">
                  <c:v>Mansfield Community Hospital (-)</c:v>
                </c:pt>
                <c:pt idx="3">
                  <c:v>Newark Hospital (32)</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9BF-4FF6-B384-3F933E29CCA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(435)</c:v>
                </c:pt>
                <c:pt idx="1">
                  <c:v>King's Mill Hospital (391)</c:v>
                </c:pt>
                <c:pt idx="2">
                  <c:v>Mansfield Community Hospital (-)</c:v>
                </c:pt>
                <c:pt idx="3">
                  <c:v>Newark Hospital (32)</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9BF-4FF6-B384-3F933E29CCAD}"/>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3.297983895470753</c:v>
                </c:pt>
                <c:pt idx="1">
                  <c:v>3.353939418408399</c:v>
                </c:pt>
                <c:pt idx="2">
                  <c:v>0</c:v>
                </c:pt>
                <c:pt idx="3">
                  <c:v>3.2297886273030274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9BF-4FF6-B384-3F933E29CCA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9BF-4FF6-B384-3F933E29CCA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19BF-4FF6-B384-3F933E29CCA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(331)</c:v>
                </c:pt>
                <c:pt idx="1">
                  <c:v>King's Mill Hospital (299)</c:v>
                </c:pt>
                <c:pt idx="2">
                  <c:v>Mansfield Community Hospital (-)</c:v>
                </c:pt>
                <c:pt idx="3">
                  <c:v>Newark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B7-4715-9EF3-1E6BED363FD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(331)</c:v>
                </c:pt>
                <c:pt idx="1">
                  <c:v>King's Mill Hospital (299)</c:v>
                </c:pt>
                <c:pt idx="2">
                  <c:v>Mansfield Community Hospital (-)</c:v>
                </c:pt>
                <c:pt idx="3">
                  <c:v>Newark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B7-4715-9EF3-1E6BED363FD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(331)</c:v>
                </c:pt>
                <c:pt idx="1">
                  <c:v>King's Mill Hospital (299)</c:v>
                </c:pt>
                <c:pt idx="2">
                  <c:v>Mansfield Community Hospital (-)</c:v>
                </c:pt>
                <c:pt idx="3">
                  <c:v>Newark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B7-4715-9EF3-1E6BED363FD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(331)</c:v>
                </c:pt>
                <c:pt idx="1">
                  <c:v>King's Mill Hospital (299)</c:v>
                </c:pt>
                <c:pt idx="2">
                  <c:v>Mansfield Community Hospital (-)</c:v>
                </c:pt>
                <c:pt idx="3">
                  <c:v>Newark Hospital (-)</c:v>
                </c:pt>
              </c:strCache>
            </c:strRef>
          </c:cat>
          <c:val>
            <c:numRef>
              <c:f>Sheet1!$G$2:$G$5</c:f>
              <c:numCache>
                <c:formatCode>0.0;;</c:formatCode>
                <c:ptCount val="4"/>
                <c:pt idx="0">
                  <c:v>5.3106623740122334</c:v>
                </c:pt>
                <c:pt idx="1">
                  <c:v>5.2758627420992967</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B7-4715-9EF3-1E6BED363FD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(331)</c:v>
                </c:pt>
                <c:pt idx="1">
                  <c:v>King's Mill Hospital (299)</c:v>
                </c:pt>
                <c:pt idx="2">
                  <c:v>Mansfield Community Hospital (-)</c:v>
                </c:pt>
                <c:pt idx="3">
                  <c:v>Newark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B7-4715-9EF3-1E6BED363FD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(331)</c:v>
                </c:pt>
                <c:pt idx="1">
                  <c:v>King's Mill Hospital (299)</c:v>
                </c:pt>
                <c:pt idx="2">
                  <c:v>Mansfield Community Hospital (-)</c:v>
                </c:pt>
                <c:pt idx="3">
                  <c:v>Newark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B7-4715-9EF3-1E6BED363FD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(331)</c:v>
                </c:pt>
                <c:pt idx="1">
                  <c:v>King's Mill Hospital (299)</c:v>
                </c:pt>
                <c:pt idx="2">
                  <c:v>Mansfield Community Hospital (-)</c:v>
                </c:pt>
                <c:pt idx="3">
                  <c:v>Newark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B7-4715-9EF3-1E6BED363FD7}"/>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4.6893376259877666</c:v>
                </c:pt>
                <c:pt idx="1">
                  <c:v>4.7241372579007033</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B7-4715-9EF3-1E6BED363FD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B7-4715-9EF3-1E6BED363FD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BCB7-4715-9EF3-1E6BED363FD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(158)</c:v>
                </c:pt>
                <c:pt idx="1">
                  <c:v>King's Mill Hospital (129)</c:v>
                </c:pt>
                <c:pt idx="2">
                  <c:v>Mansfield Community Hospital (-)</c:v>
                </c:pt>
                <c:pt idx="3">
                  <c:v>Newark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D3-4BFD-B681-97AE57E25F5C}"/>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(158)</c:v>
                </c:pt>
                <c:pt idx="1">
                  <c:v>King's Mill Hospital (129)</c:v>
                </c:pt>
                <c:pt idx="2">
                  <c:v>Mansfield Community Hospital (-)</c:v>
                </c:pt>
                <c:pt idx="3">
                  <c:v>Newark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D3-4BFD-B681-97AE57E25F5C}"/>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(158)</c:v>
                </c:pt>
                <c:pt idx="1">
                  <c:v>King's Mill Hospital (129)</c:v>
                </c:pt>
                <c:pt idx="2">
                  <c:v>Mansfield Community Hospital (-)</c:v>
                </c:pt>
                <c:pt idx="3">
                  <c:v>Newark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40D3-4BFD-B681-97AE57E25F5C}"/>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(158)</c:v>
                </c:pt>
                <c:pt idx="1">
                  <c:v>King's Mill Hospital (129)</c:v>
                </c:pt>
                <c:pt idx="2">
                  <c:v>Mansfield Community Hospital (-)</c:v>
                </c:pt>
                <c:pt idx="3">
                  <c:v>Newark Hospital (-)</c:v>
                </c:pt>
              </c:strCache>
            </c:strRef>
          </c:cat>
          <c:val>
            <c:numRef>
              <c:f>Sheet1!$G$2:$G$5</c:f>
              <c:numCache>
                <c:formatCode>0.0;;</c:formatCode>
                <c:ptCount val="4"/>
                <c:pt idx="0">
                  <c:v>8.6445700347693446</c:v>
                </c:pt>
                <c:pt idx="1">
                  <c:v>8.2517347591513683</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40D3-4BFD-B681-97AE57E25F5C}"/>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(158)</c:v>
                </c:pt>
                <c:pt idx="1">
                  <c:v>King's Mill Hospital (129)</c:v>
                </c:pt>
                <c:pt idx="2">
                  <c:v>Mansfield Community Hospital (-)</c:v>
                </c:pt>
                <c:pt idx="3">
                  <c:v>Newark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40D3-4BFD-B681-97AE57E25F5C}"/>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(158)</c:v>
                </c:pt>
                <c:pt idx="1">
                  <c:v>King's Mill Hospital (129)</c:v>
                </c:pt>
                <c:pt idx="2">
                  <c:v>Mansfield Community Hospital (-)</c:v>
                </c:pt>
                <c:pt idx="3">
                  <c:v>Newark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40D3-4BFD-B681-97AE57E25F5C}"/>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(158)</c:v>
                </c:pt>
                <c:pt idx="1">
                  <c:v>King's Mill Hospital (129)</c:v>
                </c:pt>
                <c:pt idx="2">
                  <c:v>Mansfield Community Hospital (-)</c:v>
                </c:pt>
                <c:pt idx="3">
                  <c:v>Newark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40D3-4BFD-B681-97AE57E25F5C}"/>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1.3554299652306554</c:v>
                </c:pt>
                <c:pt idx="1">
                  <c:v>1.7482652408486317</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40D3-4BFD-B681-97AE57E25F5C}"/>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0D3-4BFD-B681-97AE57E25F5C}"/>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40D3-4BFD-B681-97AE57E25F5C}"/>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(449)</c:v>
                </c:pt>
                <c:pt idx="1">
                  <c:v>King's Mill Hospital (403)</c:v>
                </c:pt>
                <c:pt idx="2">
                  <c:v>Mansfield Community Hospital (-)</c:v>
                </c:pt>
                <c:pt idx="3">
                  <c:v>Newark Hospital (34)</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D9-40D2-AF5F-832E240C1F1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(449)</c:v>
                </c:pt>
                <c:pt idx="1">
                  <c:v>King's Mill Hospital (403)</c:v>
                </c:pt>
                <c:pt idx="2">
                  <c:v>Mansfield Community Hospital (-)</c:v>
                </c:pt>
                <c:pt idx="3">
                  <c:v>Newark Hospital (34)</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D9-40D2-AF5F-832E240C1F1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(449)</c:v>
                </c:pt>
                <c:pt idx="1">
                  <c:v>King's Mill Hospital (403)</c:v>
                </c:pt>
                <c:pt idx="2">
                  <c:v>Mansfield Community Hospital (-)</c:v>
                </c:pt>
                <c:pt idx="3">
                  <c:v>Newark Hospital (34)</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3D9-40D2-AF5F-832E240C1F1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(449)</c:v>
                </c:pt>
                <c:pt idx="1">
                  <c:v>King's Mill Hospital (403)</c:v>
                </c:pt>
                <c:pt idx="2">
                  <c:v>Mansfield Community Hospital (-)</c:v>
                </c:pt>
                <c:pt idx="3">
                  <c:v>Newark Hospital (34)</c:v>
                </c:pt>
              </c:strCache>
            </c:strRef>
          </c:cat>
          <c:val>
            <c:numRef>
              <c:f>Sheet1!$G$2:$G$5</c:f>
              <c:numCache>
                <c:formatCode>0.0;;</c:formatCode>
                <c:ptCount val="4"/>
                <c:pt idx="0">
                  <c:v>6.6326947750124967</c:v>
                </c:pt>
                <c:pt idx="1">
                  <c:v>6.6094491864831069</c:v>
                </c:pt>
                <c:pt idx="2">
                  <c:v>0</c:v>
                </c:pt>
                <c:pt idx="3">
                  <c:v>6.1242744145352477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3D9-40D2-AF5F-832E240C1F1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(449)</c:v>
                </c:pt>
                <c:pt idx="1">
                  <c:v>King's Mill Hospital (403)</c:v>
                </c:pt>
                <c:pt idx="2">
                  <c:v>Mansfield Community Hospital (-)</c:v>
                </c:pt>
                <c:pt idx="3">
                  <c:v>Newark Hospital (34)</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3D9-40D2-AF5F-832E240C1F1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(449)</c:v>
                </c:pt>
                <c:pt idx="1">
                  <c:v>King's Mill Hospital (403)</c:v>
                </c:pt>
                <c:pt idx="2">
                  <c:v>Mansfield Community Hospital (-)</c:v>
                </c:pt>
                <c:pt idx="3">
                  <c:v>Newark Hospital (34)</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3D9-40D2-AF5F-832E240C1F1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(449)</c:v>
                </c:pt>
                <c:pt idx="1">
                  <c:v>King's Mill Hospital (403)</c:v>
                </c:pt>
                <c:pt idx="2">
                  <c:v>Mansfield Community Hospital (-)</c:v>
                </c:pt>
                <c:pt idx="3">
                  <c:v>Newark Hospital (34)</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3D9-40D2-AF5F-832E240C1F12}"/>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3.3673052249875033</c:v>
                </c:pt>
                <c:pt idx="1">
                  <c:v>3.3905508135168931</c:v>
                </c:pt>
                <c:pt idx="2">
                  <c:v>0</c:v>
                </c:pt>
                <c:pt idx="3">
                  <c:v>3.8757255854647523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3D9-40D2-AF5F-832E240C1F1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D9-40D2-AF5F-832E240C1F1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C3D9-40D2-AF5F-832E240C1F1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(416)</c:v>
                </c:pt>
                <c:pt idx="1">
                  <c:v>King's Mill Hospital (371)</c:v>
                </c:pt>
                <c:pt idx="2">
                  <c:v>Mansfield Community Hospital (-)</c:v>
                </c:pt>
                <c:pt idx="3">
                  <c:v>Newark Hospital (34)</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23-450B-BD47-F0B681F7B48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(416)</c:v>
                </c:pt>
                <c:pt idx="1">
                  <c:v>King's Mill Hospital (371)</c:v>
                </c:pt>
                <c:pt idx="2">
                  <c:v>Mansfield Community Hospital (-)</c:v>
                </c:pt>
                <c:pt idx="3">
                  <c:v>Newark Hospital (34)</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23-450B-BD47-F0B681F7B48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(416)</c:v>
                </c:pt>
                <c:pt idx="1">
                  <c:v>King's Mill Hospital (371)</c:v>
                </c:pt>
                <c:pt idx="2">
                  <c:v>Mansfield Community Hospital (-)</c:v>
                </c:pt>
                <c:pt idx="3">
                  <c:v>Newark Hospital (34)</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023-450B-BD47-F0B681F7B48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(416)</c:v>
                </c:pt>
                <c:pt idx="1">
                  <c:v>King's Mill Hospital (371)</c:v>
                </c:pt>
                <c:pt idx="2">
                  <c:v>Mansfield Community Hospital (-)</c:v>
                </c:pt>
                <c:pt idx="3">
                  <c:v>Newark Hospital (34)</c:v>
                </c:pt>
              </c:strCache>
            </c:strRef>
          </c:cat>
          <c:val>
            <c:numRef>
              <c:f>Sheet1!$G$2:$G$5</c:f>
              <c:numCache>
                <c:formatCode>0.0;;</c:formatCode>
                <c:ptCount val="4"/>
                <c:pt idx="0">
                  <c:v>7.5815502889981854</c:v>
                </c:pt>
                <c:pt idx="1">
                  <c:v>7.7107882222923836</c:v>
                </c:pt>
                <c:pt idx="2">
                  <c:v>0</c:v>
                </c:pt>
                <c:pt idx="3">
                  <c:v>7.1136920847226648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023-450B-BD47-F0B681F7B48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(416)</c:v>
                </c:pt>
                <c:pt idx="1">
                  <c:v>King's Mill Hospital (371)</c:v>
                </c:pt>
                <c:pt idx="2">
                  <c:v>Mansfield Community Hospital (-)</c:v>
                </c:pt>
                <c:pt idx="3">
                  <c:v>Newark Hospital (34)</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023-450B-BD47-F0B681F7B48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(416)</c:v>
                </c:pt>
                <c:pt idx="1">
                  <c:v>King's Mill Hospital (371)</c:v>
                </c:pt>
                <c:pt idx="2">
                  <c:v>Mansfield Community Hospital (-)</c:v>
                </c:pt>
                <c:pt idx="3">
                  <c:v>Newark Hospital (34)</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023-450B-BD47-F0B681F7B48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(416)</c:v>
                </c:pt>
                <c:pt idx="1">
                  <c:v>King's Mill Hospital (371)</c:v>
                </c:pt>
                <c:pt idx="2">
                  <c:v>Mansfield Community Hospital (-)</c:v>
                </c:pt>
                <c:pt idx="3">
                  <c:v>Newark Hospital (34)</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023-450B-BD47-F0B681F7B485}"/>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2.4184497110018146</c:v>
                </c:pt>
                <c:pt idx="1">
                  <c:v>2.2892117777076164</c:v>
                </c:pt>
                <c:pt idx="2">
                  <c:v>0</c:v>
                </c:pt>
                <c:pt idx="3">
                  <c:v>2.8863079152773352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023-450B-BD47-F0B681F7B48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023-450B-BD47-F0B681F7B48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8023-450B-BD47-F0B681F7B48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(308)</c:v>
                </c:pt>
                <c:pt idx="1">
                  <c:v>King's Mill Hospital (277)</c:v>
                </c:pt>
                <c:pt idx="2">
                  <c:v>Mansfield Community Hospital (-)</c:v>
                </c:pt>
                <c:pt idx="3">
                  <c:v>Newark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1B-4C38-8667-08FAF353033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(308)</c:v>
                </c:pt>
                <c:pt idx="1">
                  <c:v>King's Mill Hospital (277)</c:v>
                </c:pt>
                <c:pt idx="2">
                  <c:v>Mansfield Community Hospital (-)</c:v>
                </c:pt>
                <c:pt idx="3">
                  <c:v>Newark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1B-4C38-8667-08FAF353033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(308)</c:v>
                </c:pt>
                <c:pt idx="1">
                  <c:v>King's Mill Hospital (277)</c:v>
                </c:pt>
                <c:pt idx="2">
                  <c:v>Mansfield Community Hospital (-)</c:v>
                </c:pt>
                <c:pt idx="3">
                  <c:v>Newark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C1B-4C38-8667-08FAF353033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(308)</c:v>
                </c:pt>
                <c:pt idx="1">
                  <c:v>King's Mill Hospital (277)</c:v>
                </c:pt>
                <c:pt idx="2">
                  <c:v>Mansfield Community Hospital (-)</c:v>
                </c:pt>
                <c:pt idx="3">
                  <c:v>Newark Hospital (-)</c:v>
                </c:pt>
              </c:strCache>
            </c:strRef>
          </c:cat>
          <c:val>
            <c:numRef>
              <c:f>Sheet1!$G$2:$G$5</c:f>
              <c:numCache>
                <c:formatCode>0.0;;</c:formatCode>
                <c:ptCount val="4"/>
                <c:pt idx="0">
                  <c:v>8.8719567535446107</c:v>
                </c:pt>
                <c:pt idx="1">
                  <c:v>8.8388391930274803</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C1B-4C38-8667-08FAF353033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(308)</c:v>
                </c:pt>
                <c:pt idx="1">
                  <c:v>King's Mill Hospital (277)</c:v>
                </c:pt>
                <c:pt idx="2">
                  <c:v>Mansfield Community Hospital (-)</c:v>
                </c:pt>
                <c:pt idx="3">
                  <c:v>Newark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1B-4C38-8667-08FAF353033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(308)</c:v>
                </c:pt>
                <c:pt idx="1">
                  <c:v>King's Mill Hospital (277)</c:v>
                </c:pt>
                <c:pt idx="2">
                  <c:v>Mansfield Community Hospital (-)</c:v>
                </c:pt>
                <c:pt idx="3">
                  <c:v>Newark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1B-4C38-8667-08FAF353033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(308)</c:v>
                </c:pt>
                <c:pt idx="1">
                  <c:v>King's Mill Hospital (277)</c:v>
                </c:pt>
                <c:pt idx="2">
                  <c:v>Mansfield Community Hospital (-)</c:v>
                </c:pt>
                <c:pt idx="3">
                  <c:v>Newark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1B-4C38-8667-08FAF3530330}"/>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1.1280432464553893</c:v>
                </c:pt>
                <c:pt idx="1">
                  <c:v>1.1611608069725197</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1B-4C38-8667-08FAF353033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C1B-4C38-8667-08FAF353033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9C1B-4C38-8667-08FAF353033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(362)</c:v>
                </c:pt>
                <c:pt idx="1">
                  <c:v>King's Mill Hospital (324)</c:v>
                </c:pt>
                <c:pt idx="2">
                  <c:v>Mansfield Community Hospital (-)</c:v>
                </c:pt>
                <c:pt idx="3">
                  <c:v>Newark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F2-448D-9F2E-67C0DDEC433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(362)</c:v>
                </c:pt>
                <c:pt idx="1">
                  <c:v>King's Mill Hospital (324)</c:v>
                </c:pt>
                <c:pt idx="2">
                  <c:v>Mansfield Community Hospital (-)</c:v>
                </c:pt>
                <c:pt idx="3">
                  <c:v>Newark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F2-448D-9F2E-67C0DDEC433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(362)</c:v>
                </c:pt>
                <c:pt idx="1">
                  <c:v>King's Mill Hospital (324)</c:v>
                </c:pt>
                <c:pt idx="2">
                  <c:v>Mansfield Community Hospital (-)</c:v>
                </c:pt>
                <c:pt idx="3">
                  <c:v>Newark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F2-448D-9F2E-67C0DDEC433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(362)</c:v>
                </c:pt>
                <c:pt idx="1">
                  <c:v>King's Mill Hospital (324)</c:v>
                </c:pt>
                <c:pt idx="2">
                  <c:v>Mansfield Community Hospital (-)</c:v>
                </c:pt>
                <c:pt idx="3">
                  <c:v>Newark Hospital (-)</c:v>
                </c:pt>
              </c:strCache>
            </c:strRef>
          </c:cat>
          <c:val>
            <c:numRef>
              <c:f>Sheet1!$G$2:$G$5</c:f>
              <c:numCache>
                <c:formatCode>0.0;;</c:formatCode>
                <c:ptCount val="4"/>
                <c:pt idx="0">
                  <c:v>4.4241019239096548</c:v>
                </c:pt>
                <c:pt idx="1">
                  <c:v>4.3868443265642414</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F2-448D-9F2E-67C0DDEC433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(362)</c:v>
                </c:pt>
                <c:pt idx="1">
                  <c:v>King's Mill Hospital (324)</c:v>
                </c:pt>
                <c:pt idx="2">
                  <c:v>Mansfield Community Hospital (-)</c:v>
                </c:pt>
                <c:pt idx="3">
                  <c:v>Newark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F2-448D-9F2E-67C0DDEC433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(362)</c:v>
                </c:pt>
                <c:pt idx="1">
                  <c:v>King's Mill Hospital (324)</c:v>
                </c:pt>
                <c:pt idx="2">
                  <c:v>Mansfield Community Hospital (-)</c:v>
                </c:pt>
                <c:pt idx="3">
                  <c:v>Newark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F2-448D-9F2E-67C0DDEC433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(362)</c:v>
                </c:pt>
                <c:pt idx="1">
                  <c:v>King's Mill Hospital (324)</c:v>
                </c:pt>
                <c:pt idx="2">
                  <c:v>Mansfield Community Hospital (-)</c:v>
                </c:pt>
                <c:pt idx="3">
                  <c:v>Newark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F2-448D-9F2E-67C0DDEC433B}"/>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5.5758980760903452</c:v>
                </c:pt>
                <c:pt idx="1">
                  <c:v>5.6131556734357586</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F2-448D-9F2E-67C0DDEC433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F2-448D-9F2E-67C0DDEC433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0EF2-448D-9F2E-67C0DDEC433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(393)</c:v>
                </c:pt>
                <c:pt idx="1">
                  <c:v>King's Mill Hospital (349)</c:v>
                </c:pt>
                <c:pt idx="2">
                  <c:v>Mansfield Community Hospital (-)</c:v>
                </c:pt>
                <c:pt idx="3">
                  <c:v>Newark Hospital (33)</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DA-461B-AA4A-C2C355E8E7F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(393)</c:v>
                </c:pt>
                <c:pt idx="1">
                  <c:v>King's Mill Hospital (349)</c:v>
                </c:pt>
                <c:pt idx="2">
                  <c:v>Mansfield Community Hospital (-)</c:v>
                </c:pt>
                <c:pt idx="3">
                  <c:v>Newark Hospital (33)</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DA-461B-AA4A-C2C355E8E7F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(393)</c:v>
                </c:pt>
                <c:pt idx="1">
                  <c:v>King's Mill Hospital (349)</c:v>
                </c:pt>
                <c:pt idx="2">
                  <c:v>Mansfield Community Hospital (-)</c:v>
                </c:pt>
                <c:pt idx="3">
                  <c:v>Newark Hospital (33)</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FDA-461B-AA4A-C2C355E8E7F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(393)</c:v>
                </c:pt>
                <c:pt idx="1">
                  <c:v>King's Mill Hospital (349)</c:v>
                </c:pt>
                <c:pt idx="2">
                  <c:v>Mansfield Community Hospital (-)</c:v>
                </c:pt>
                <c:pt idx="3">
                  <c:v>Newark Hospital (33)</c:v>
                </c:pt>
              </c:strCache>
            </c:strRef>
          </c:cat>
          <c:val>
            <c:numRef>
              <c:f>Sheet1!$G$2:$G$5</c:f>
              <c:numCache>
                <c:formatCode>0.0;;</c:formatCode>
                <c:ptCount val="4"/>
                <c:pt idx="0">
                  <c:v>6.5641732602755312</c:v>
                </c:pt>
                <c:pt idx="1">
                  <c:v>6.5979488472318071</c:v>
                </c:pt>
                <c:pt idx="2">
                  <c:v>0</c:v>
                </c:pt>
                <c:pt idx="3">
                  <c:v>6.5341752791212624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FDA-461B-AA4A-C2C355E8E7F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(393)</c:v>
                </c:pt>
                <c:pt idx="1">
                  <c:v>King's Mill Hospital (349)</c:v>
                </c:pt>
                <c:pt idx="2">
                  <c:v>Mansfield Community Hospital (-)</c:v>
                </c:pt>
                <c:pt idx="3">
                  <c:v>Newark Hospital (33)</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FDA-461B-AA4A-C2C355E8E7F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(393)</c:v>
                </c:pt>
                <c:pt idx="1">
                  <c:v>King's Mill Hospital (349)</c:v>
                </c:pt>
                <c:pt idx="2">
                  <c:v>Mansfield Community Hospital (-)</c:v>
                </c:pt>
                <c:pt idx="3">
                  <c:v>Newark Hospital (33)</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FDA-461B-AA4A-C2C355E8E7F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(393)</c:v>
                </c:pt>
                <c:pt idx="1">
                  <c:v>King's Mill Hospital (349)</c:v>
                </c:pt>
                <c:pt idx="2">
                  <c:v>Mansfield Community Hospital (-)</c:v>
                </c:pt>
                <c:pt idx="3">
                  <c:v>Newark Hospital (33)</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FDA-461B-AA4A-C2C355E8E7FD}"/>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3.4358267397244688</c:v>
                </c:pt>
                <c:pt idx="1">
                  <c:v>3.4020511527681929</c:v>
                </c:pt>
                <c:pt idx="2">
                  <c:v>0</c:v>
                </c:pt>
                <c:pt idx="3">
                  <c:v>3.4658247208787376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FDA-461B-AA4A-C2C355E8E7F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FDA-461B-AA4A-C2C355E8E7F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5FDA-461B-AA4A-C2C355E8E7F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(407)</c:v>
                </c:pt>
                <c:pt idx="1">
                  <c:v>King's Mill Hospital (364)</c:v>
                </c:pt>
                <c:pt idx="2">
                  <c:v>Mansfield Community Hospital (-)</c:v>
                </c:pt>
                <c:pt idx="3">
                  <c:v>Newark Hospital (33)</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F9-45E8-9D52-F20F9BCD04B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(407)</c:v>
                </c:pt>
                <c:pt idx="1">
                  <c:v>King's Mill Hospital (364)</c:v>
                </c:pt>
                <c:pt idx="2">
                  <c:v>Mansfield Community Hospital (-)</c:v>
                </c:pt>
                <c:pt idx="3">
                  <c:v>Newark Hospital (33)</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F9-45E8-9D52-F20F9BCD04B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(407)</c:v>
                </c:pt>
                <c:pt idx="1">
                  <c:v>King's Mill Hospital (364)</c:v>
                </c:pt>
                <c:pt idx="2">
                  <c:v>Mansfield Community Hospital (-)</c:v>
                </c:pt>
                <c:pt idx="3">
                  <c:v>Newark Hospital (33)</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DF9-45E8-9D52-F20F9BCD04B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(407)</c:v>
                </c:pt>
                <c:pt idx="1">
                  <c:v>King's Mill Hospital (364)</c:v>
                </c:pt>
                <c:pt idx="2">
                  <c:v>Mansfield Community Hospital (-)</c:v>
                </c:pt>
                <c:pt idx="3">
                  <c:v>Newark Hospital (33)</c:v>
                </c:pt>
              </c:strCache>
            </c:strRef>
          </c:cat>
          <c:val>
            <c:numRef>
              <c:f>Sheet1!$G$2:$G$5</c:f>
              <c:numCache>
                <c:formatCode>0.0;;</c:formatCode>
                <c:ptCount val="4"/>
                <c:pt idx="0">
                  <c:v>7.4199091925023044</c:v>
                </c:pt>
                <c:pt idx="1">
                  <c:v>7.5725996577306303</c:v>
                </c:pt>
                <c:pt idx="2">
                  <c:v>0</c:v>
                </c:pt>
                <c:pt idx="3">
                  <c:v>6.2376421184054403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DF9-45E8-9D52-F20F9BCD04B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(407)</c:v>
                </c:pt>
                <c:pt idx="1">
                  <c:v>King's Mill Hospital (364)</c:v>
                </c:pt>
                <c:pt idx="2">
                  <c:v>Mansfield Community Hospital (-)</c:v>
                </c:pt>
                <c:pt idx="3">
                  <c:v>Newark Hospital (33)</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DF9-45E8-9D52-F20F9BCD04B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(407)</c:v>
                </c:pt>
                <c:pt idx="1">
                  <c:v>King's Mill Hospital (364)</c:v>
                </c:pt>
                <c:pt idx="2">
                  <c:v>Mansfield Community Hospital (-)</c:v>
                </c:pt>
                <c:pt idx="3">
                  <c:v>Newark Hospital (33)</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DF9-45E8-9D52-F20F9BCD04B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(407)</c:v>
                </c:pt>
                <c:pt idx="1">
                  <c:v>King's Mill Hospital (364)</c:v>
                </c:pt>
                <c:pt idx="2">
                  <c:v>Mansfield Community Hospital (-)</c:v>
                </c:pt>
                <c:pt idx="3">
                  <c:v>Newark Hospital (33)</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DF9-45E8-9D52-F20F9BCD04B0}"/>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2.5800908074976956</c:v>
                </c:pt>
                <c:pt idx="1">
                  <c:v>2.4274003422693697</c:v>
                </c:pt>
                <c:pt idx="2">
                  <c:v>0</c:v>
                </c:pt>
                <c:pt idx="3">
                  <c:v>3.7623578815945597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DF9-45E8-9D52-F20F9BCD04B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DF9-45E8-9D52-F20F9BCD04B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CDF9-45E8-9D52-F20F9BCD04B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4.8491695514285524</c:v>
                </c:pt>
              </c:numCache>
            </c:numRef>
          </c:val>
          <c:extLst>
            <c:ext xmlns:c16="http://schemas.microsoft.com/office/drawing/2014/chart" uri="{C3380CC4-5D6E-409C-BE32-E72D297353CC}">
              <c16:uniqueId val="{00000000-F047-46F4-84FC-94209EAB2BA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0.14512840257588167</c:v>
                </c:pt>
              </c:numCache>
            </c:numRef>
          </c:val>
          <c:extLst>
            <c:ext xmlns:c16="http://schemas.microsoft.com/office/drawing/2014/chart" uri="{C3380CC4-5D6E-409C-BE32-E72D297353CC}">
              <c16:uniqueId val="{00000001-F047-46F4-84FC-94209EAB2BA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0.59511488707235305</c:v>
                </c:pt>
              </c:numCache>
            </c:numRef>
          </c:val>
          <c:extLst>
            <c:ext xmlns:c16="http://schemas.microsoft.com/office/drawing/2014/chart" uri="{C3380CC4-5D6E-409C-BE32-E72D297353CC}">
              <c16:uniqueId val="{00000002-F047-46F4-84FC-94209EAB2BA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0.16591358112387145</c:v>
                </c:pt>
              </c:numCache>
            </c:numRef>
          </c:val>
          <c:extLst>
            <c:ext xmlns:c16="http://schemas.microsoft.com/office/drawing/2014/chart" uri="{C3380CC4-5D6E-409C-BE32-E72D297353CC}">
              <c16:uniqueId val="{00000003-F047-46F4-84FC-94209EAB2BA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1.7321141568246858</c:v>
                </c:pt>
              </c:numCache>
            </c:numRef>
          </c:val>
          <c:extLst>
            <c:ext xmlns:c16="http://schemas.microsoft.com/office/drawing/2014/chart" uri="{C3380CC4-5D6E-409C-BE32-E72D297353CC}">
              <c16:uniqueId val="{00000004-F047-46F4-84FC-94209EAB2BA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0.16591358112387145</c:v>
                </c:pt>
              </c:numCache>
            </c:numRef>
          </c:val>
          <c:extLst>
            <c:ext xmlns:c16="http://schemas.microsoft.com/office/drawing/2014/chart" uri="{C3380CC4-5D6E-409C-BE32-E72D297353CC}">
              <c16:uniqueId val="{00000005-F047-46F4-84FC-94209EAB2BA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0.59511488707235305</c:v>
                </c:pt>
              </c:numCache>
            </c:numRef>
          </c:val>
          <c:extLst>
            <c:ext xmlns:c16="http://schemas.microsoft.com/office/drawing/2014/chart" uri="{C3380CC4-5D6E-409C-BE32-E72D297353CC}">
              <c16:uniqueId val="{00000006-F047-46F4-84FC-94209EAB2BA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1.124741606401118</c:v>
                </c:pt>
              </c:numCache>
            </c:numRef>
          </c:val>
          <c:extLst>
            <c:ext xmlns:c16="http://schemas.microsoft.com/office/drawing/2014/chart" uri="{C3380CC4-5D6E-409C-BE32-E72D297353CC}">
              <c16:uniqueId val="{00000007-F047-46F4-84FC-94209EAB2BA9}"/>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6.4940486952907541</c:v>
                </c:pt>
              </c:numCache>
            </c:numRef>
          </c:xVal>
          <c:yVal>
            <c:numLit>
              <c:formatCode>General</c:formatCode>
              <c:ptCount val="1"/>
              <c:pt idx="0">
                <c:v>1</c:v>
              </c:pt>
            </c:numLit>
          </c:yVal>
          <c:smooth val="0"/>
          <c:extLst>
            <c:ext xmlns:c16="http://schemas.microsoft.com/office/drawing/2014/chart" uri="{C3380CC4-5D6E-409C-BE32-E72D297353CC}">
              <c16:uniqueId val="{00000008-F047-46F4-84FC-94209EAB2BA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47-46F4-84FC-94209EAB2BA9}"/>
              </c:ext>
            </c:extLst>
          </c:dPt>
          <c:xVal>
            <c:numRef>
              <c:f>Sheet1!$B$12</c:f>
              <c:numCache>
                <c:formatCode>0.0</c:formatCode>
                <c:ptCount val="1"/>
                <c:pt idx="0">
                  <c:v>6.6213835006130024</c:v>
                </c:pt>
              </c:numCache>
            </c:numRef>
          </c:xVal>
          <c:yVal>
            <c:numLit>
              <c:formatCode>General</c:formatCode>
              <c:ptCount val="1"/>
              <c:pt idx="0">
                <c:v>1</c:v>
              </c:pt>
            </c:numLit>
          </c:yVal>
          <c:smooth val="0"/>
          <c:extLst>
            <c:ext xmlns:c16="http://schemas.microsoft.com/office/drawing/2014/chart" uri="{C3380CC4-5D6E-409C-BE32-E72D297353CC}">
              <c16:uniqueId val="{0000000A-F047-46F4-84FC-94209EAB2BA9}"/>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047-46F4-84FC-94209EAB2BA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Q5. How long do you feel you had to wait to get to a bed on a ward after you arrived at the hospital?</c:v>
                  </c:pt>
                </c15:dlblRangeCache>
              </c15:datalabelsRange>
            </c:ext>
            <c:ext xmlns:c16="http://schemas.microsoft.com/office/drawing/2014/chart" uri="{C3380CC4-5D6E-409C-BE32-E72D297353CC}">
              <c16:uniqueId val="{0000000C-F047-46F4-84FC-94209EAB2BA9}"/>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(235)</c:v>
                </c:pt>
                <c:pt idx="1">
                  <c:v>King's Mill Hospital (204)</c:v>
                </c:pt>
                <c:pt idx="2">
                  <c:v>Mansfield Community Hospital (-)</c:v>
                </c:pt>
                <c:pt idx="3">
                  <c:v>Newark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05-457F-AF2B-406A7442035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(235)</c:v>
                </c:pt>
                <c:pt idx="1">
                  <c:v>King's Mill Hospital (204)</c:v>
                </c:pt>
                <c:pt idx="2">
                  <c:v>Mansfield Community Hospital (-)</c:v>
                </c:pt>
                <c:pt idx="3">
                  <c:v>Newark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05-457F-AF2B-406A7442035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(235)</c:v>
                </c:pt>
                <c:pt idx="1">
                  <c:v>King's Mill Hospital (204)</c:v>
                </c:pt>
                <c:pt idx="2">
                  <c:v>Mansfield Community Hospital (-)</c:v>
                </c:pt>
                <c:pt idx="3">
                  <c:v>Newark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A05-457F-AF2B-406A7442035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(235)</c:v>
                </c:pt>
                <c:pt idx="1">
                  <c:v>King's Mill Hospital (204)</c:v>
                </c:pt>
                <c:pt idx="2">
                  <c:v>Mansfield Community Hospital (-)</c:v>
                </c:pt>
                <c:pt idx="3">
                  <c:v>Newark Hospital (-)</c:v>
                </c:pt>
              </c:strCache>
            </c:strRef>
          </c:cat>
          <c:val>
            <c:numRef>
              <c:f>Sheet1!$G$2:$G$5</c:f>
              <c:numCache>
                <c:formatCode>0.0;;</c:formatCode>
                <c:ptCount val="4"/>
                <c:pt idx="0">
                  <c:v>7.9932011057991339</c:v>
                </c:pt>
                <c:pt idx="1">
                  <c:v>7.9023001395204524</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A05-457F-AF2B-406A7442035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(235)</c:v>
                </c:pt>
                <c:pt idx="1">
                  <c:v>King's Mill Hospital (204)</c:v>
                </c:pt>
                <c:pt idx="2">
                  <c:v>Mansfield Community Hospital (-)</c:v>
                </c:pt>
                <c:pt idx="3">
                  <c:v>Newark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A05-457F-AF2B-406A7442035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(235)</c:v>
                </c:pt>
                <c:pt idx="1">
                  <c:v>King's Mill Hospital (204)</c:v>
                </c:pt>
                <c:pt idx="2">
                  <c:v>Mansfield Community Hospital (-)</c:v>
                </c:pt>
                <c:pt idx="3">
                  <c:v>Newark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A05-457F-AF2B-406A7442035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(235)</c:v>
                </c:pt>
                <c:pt idx="1">
                  <c:v>King's Mill Hospital (204)</c:v>
                </c:pt>
                <c:pt idx="2">
                  <c:v>Mansfield Community Hospital (-)</c:v>
                </c:pt>
                <c:pt idx="3">
                  <c:v>Newark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A05-457F-AF2B-406A74420357}"/>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2.0067988942008661</c:v>
                </c:pt>
                <c:pt idx="1">
                  <c:v>2.0976998604795476</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A05-457F-AF2B-406A7442035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A05-457F-AF2B-406A7442035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1A05-457F-AF2B-406A7442035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(259)</c:v>
                </c:pt>
                <c:pt idx="1">
                  <c:v>King's Mill Hospital (226)</c:v>
                </c:pt>
                <c:pt idx="2">
                  <c:v>Mansfield Community Hospital (-)</c:v>
                </c:pt>
                <c:pt idx="3">
                  <c:v>Newark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9F-443E-8351-68DB3D6E9AE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(259)</c:v>
                </c:pt>
                <c:pt idx="1">
                  <c:v>King's Mill Hospital (226)</c:v>
                </c:pt>
                <c:pt idx="2">
                  <c:v>Mansfield Community Hospital (-)</c:v>
                </c:pt>
                <c:pt idx="3">
                  <c:v>Newark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9F-443E-8351-68DB3D6E9AE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(259)</c:v>
                </c:pt>
                <c:pt idx="1">
                  <c:v>King's Mill Hospital (226)</c:v>
                </c:pt>
                <c:pt idx="2">
                  <c:v>Mansfield Community Hospital (-)</c:v>
                </c:pt>
                <c:pt idx="3">
                  <c:v>Newark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59F-443E-8351-68DB3D6E9AE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(259)</c:v>
                </c:pt>
                <c:pt idx="1">
                  <c:v>King's Mill Hospital (226)</c:v>
                </c:pt>
                <c:pt idx="2">
                  <c:v>Mansfield Community Hospital (-)</c:v>
                </c:pt>
                <c:pt idx="3">
                  <c:v>Newark Hospital (-)</c:v>
                </c:pt>
              </c:strCache>
            </c:strRef>
          </c:cat>
          <c:val>
            <c:numRef>
              <c:f>Sheet1!$G$2:$G$5</c:f>
              <c:numCache>
                <c:formatCode>0.0;;</c:formatCode>
                <c:ptCount val="4"/>
                <c:pt idx="0">
                  <c:v>6.2646629003715448</c:v>
                </c:pt>
                <c:pt idx="1">
                  <c:v>5.9302932256721519</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59F-443E-8351-68DB3D6E9AE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(259)</c:v>
                </c:pt>
                <c:pt idx="1">
                  <c:v>King's Mill Hospital (226)</c:v>
                </c:pt>
                <c:pt idx="2">
                  <c:v>Mansfield Community Hospital (-)</c:v>
                </c:pt>
                <c:pt idx="3">
                  <c:v>Newark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59F-443E-8351-68DB3D6E9AE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(259)</c:v>
                </c:pt>
                <c:pt idx="1">
                  <c:v>King's Mill Hospital (226)</c:v>
                </c:pt>
                <c:pt idx="2">
                  <c:v>Mansfield Community Hospital (-)</c:v>
                </c:pt>
                <c:pt idx="3">
                  <c:v>Newark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59F-443E-8351-68DB3D6E9AE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(259)</c:v>
                </c:pt>
                <c:pt idx="1">
                  <c:v>King's Mill Hospital (226)</c:v>
                </c:pt>
                <c:pt idx="2">
                  <c:v>Mansfield Community Hospital (-)</c:v>
                </c:pt>
                <c:pt idx="3">
                  <c:v>Newark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59F-443E-8351-68DB3D6E9AE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3.7353370996284552</c:v>
                </c:pt>
                <c:pt idx="1">
                  <c:v>4.0697067743278481</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59F-443E-8351-68DB3D6E9AE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59F-443E-8351-68DB3D6E9AE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A59F-443E-8351-68DB3D6E9AE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(441)</c:v>
                </c:pt>
                <c:pt idx="1">
                  <c:v>King's Mill Hospital (393)</c:v>
                </c:pt>
                <c:pt idx="2">
                  <c:v>Mansfield Community Hospital (-)</c:v>
                </c:pt>
                <c:pt idx="3">
                  <c:v>Newark Hospital (35)</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9E-4719-B28D-E51CDA6E8B9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(441)</c:v>
                </c:pt>
                <c:pt idx="1">
                  <c:v>King's Mill Hospital (393)</c:v>
                </c:pt>
                <c:pt idx="2">
                  <c:v>Mansfield Community Hospital (-)</c:v>
                </c:pt>
                <c:pt idx="3">
                  <c:v>Newark Hospital (35)</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9E-4719-B28D-E51CDA6E8B9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(441)</c:v>
                </c:pt>
                <c:pt idx="1">
                  <c:v>King's Mill Hospital (393)</c:v>
                </c:pt>
                <c:pt idx="2">
                  <c:v>Mansfield Community Hospital (-)</c:v>
                </c:pt>
                <c:pt idx="3">
                  <c:v>Newark Hospital (35)</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59E-4719-B28D-E51CDA6E8B9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(441)</c:v>
                </c:pt>
                <c:pt idx="1">
                  <c:v>King's Mill Hospital (393)</c:v>
                </c:pt>
                <c:pt idx="2">
                  <c:v>Mansfield Community Hospital (-)</c:v>
                </c:pt>
                <c:pt idx="3">
                  <c:v>Newark Hospital (35)</c:v>
                </c:pt>
              </c:strCache>
            </c:strRef>
          </c:cat>
          <c:val>
            <c:numRef>
              <c:f>Sheet1!$G$2:$G$5</c:f>
              <c:numCache>
                <c:formatCode>0.0;;</c:formatCode>
                <c:ptCount val="4"/>
                <c:pt idx="0">
                  <c:v>9.1616000322117479</c:v>
                </c:pt>
                <c:pt idx="1">
                  <c:v>9.220116384397377</c:v>
                </c:pt>
                <c:pt idx="2">
                  <c:v>0</c:v>
                </c:pt>
                <c:pt idx="3">
                  <c:v>8.6339669389904206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59E-4719-B28D-E51CDA6E8B9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(441)</c:v>
                </c:pt>
                <c:pt idx="1">
                  <c:v>King's Mill Hospital (393)</c:v>
                </c:pt>
                <c:pt idx="2">
                  <c:v>Mansfield Community Hospital (-)</c:v>
                </c:pt>
                <c:pt idx="3">
                  <c:v>Newark Hospital (35)</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59E-4719-B28D-E51CDA6E8B9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(441)</c:v>
                </c:pt>
                <c:pt idx="1">
                  <c:v>King's Mill Hospital (393)</c:v>
                </c:pt>
                <c:pt idx="2">
                  <c:v>Mansfield Community Hospital (-)</c:v>
                </c:pt>
                <c:pt idx="3">
                  <c:v>Newark Hospital (35)</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59E-4719-B28D-E51CDA6E8B9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(441)</c:v>
                </c:pt>
                <c:pt idx="1">
                  <c:v>King's Mill Hospital (393)</c:v>
                </c:pt>
                <c:pt idx="2">
                  <c:v>Mansfield Community Hospital (-)</c:v>
                </c:pt>
                <c:pt idx="3">
                  <c:v>Newark Hospital (35)</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59E-4719-B28D-E51CDA6E8B94}"/>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0.8383999677882521</c:v>
                </c:pt>
                <c:pt idx="1">
                  <c:v>0.77988361560262298</c:v>
                </c:pt>
                <c:pt idx="2">
                  <c:v>0</c:v>
                </c:pt>
                <c:pt idx="3">
                  <c:v>1.3660330610095794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59E-4719-B28D-E51CDA6E8B9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59E-4719-B28D-E51CDA6E8B9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859E-4719-B28D-E51CDA6E8B9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(422)</c:v>
                </c:pt>
                <c:pt idx="1">
                  <c:v>King's Mill Hospital (375)</c:v>
                </c:pt>
                <c:pt idx="2">
                  <c:v>Mansfield Community Hospital (-)</c:v>
                </c:pt>
                <c:pt idx="3">
                  <c:v>Newark Hospital (34)</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21-443E-84D1-076D4606C4B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(422)</c:v>
                </c:pt>
                <c:pt idx="1">
                  <c:v>King's Mill Hospital (375)</c:v>
                </c:pt>
                <c:pt idx="2">
                  <c:v>Mansfield Community Hospital (-)</c:v>
                </c:pt>
                <c:pt idx="3">
                  <c:v>Newark Hospital (34)</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21-443E-84D1-076D4606C4B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(422)</c:v>
                </c:pt>
                <c:pt idx="1">
                  <c:v>King's Mill Hospital (375)</c:v>
                </c:pt>
                <c:pt idx="2">
                  <c:v>Mansfield Community Hospital (-)</c:v>
                </c:pt>
                <c:pt idx="3">
                  <c:v>Newark Hospital (34)</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D21-443E-84D1-076D4606C4B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(422)</c:v>
                </c:pt>
                <c:pt idx="1">
                  <c:v>King's Mill Hospital (375)</c:v>
                </c:pt>
                <c:pt idx="2">
                  <c:v>Mansfield Community Hospital (-)</c:v>
                </c:pt>
                <c:pt idx="3">
                  <c:v>Newark Hospital (34)</c:v>
                </c:pt>
              </c:strCache>
            </c:strRef>
          </c:cat>
          <c:val>
            <c:numRef>
              <c:f>Sheet1!$G$2:$G$5</c:f>
              <c:numCache>
                <c:formatCode>0.0;;</c:formatCode>
                <c:ptCount val="4"/>
                <c:pt idx="0">
                  <c:v>9.2185392787995468</c:v>
                </c:pt>
                <c:pt idx="1">
                  <c:v>9.2657156475706124</c:v>
                </c:pt>
                <c:pt idx="2">
                  <c:v>0</c:v>
                </c:pt>
                <c:pt idx="3">
                  <c:v>8.6342235030987577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D21-443E-84D1-076D4606C4B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(422)</c:v>
                </c:pt>
                <c:pt idx="1">
                  <c:v>King's Mill Hospital (375)</c:v>
                </c:pt>
                <c:pt idx="2">
                  <c:v>Mansfield Community Hospital (-)</c:v>
                </c:pt>
                <c:pt idx="3">
                  <c:v>Newark Hospital (34)</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D21-443E-84D1-076D4606C4B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(422)</c:v>
                </c:pt>
                <c:pt idx="1">
                  <c:v>King's Mill Hospital (375)</c:v>
                </c:pt>
                <c:pt idx="2">
                  <c:v>Mansfield Community Hospital (-)</c:v>
                </c:pt>
                <c:pt idx="3">
                  <c:v>Newark Hospital (34)</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D21-443E-84D1-076D4606C4B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(422)</c:v>
                </c:pt>
                <c:pt idx="1">
                  <c:v>King's Mill Hospital (375)</c:v>
                </c:pt>
                <c:pt idx="2">
                  <c:v>Mansfield Community Hospital (-)</c:v>
                </c:pt>
                <c:pt idx="3">
                  <c:v>Newark Hospital (34)</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D21-443E-84D1-076D4606C4B6}"/>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0.78146072120045318</c:v>
                </c:pt>
                <c:pt idx="1">
                  <c:v>0.73428435242938761</c:v>
                </c:pt>
                <c:pt idx="2">
                  <c:v>0</c:v>
                </c:pt>
                <c:pt idx="3">
                  <c:v>1.3657764969012423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D21-443E-84D1-076D4606C4B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D21-443E-84D1-076D4606C4B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FD21-443E-84D1-076D4606C4B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(444)</c:v>
                </c:pt>
                <c:pt idx="1">
                  <c:v>King's Mill Hospital (396)</c:v>
                </c:pt>
                <c:pt idx="2">
                  <c:v>Mansfield Community Hospital (-)</c:v>
                </c:pt>
                <c:pt idx="3">
                  <c:v>Newark Hospital (35)</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D8-4A87-A6D4-723E239F675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(444)</c:v>
                </c:pt>
                <c:pt idx="1">
                  <c:v>King's Mill Hospital (396)</c:v>
                </c:pt>
                <c:pt idx="2">
                  <c:v>Mansfield Community Hospital (-)</c:v>
                </c:pt>
                <c:pt idx="3">
                  <c:v>Newark Hospital (35)</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D8-4A87-A6D4-723E239F675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(444)</c:v>
                </c:pt>
                <c:pt idx="1">
                  <c:v>King's Mill Hospital (396)</c:v>
                </c:pt>
                <c:pt idx="2">
                  <c:v>Mansfield Community Hospital (-)</c:v>
                </c:pt>
                <c:pt idx="3">
                  <c:v>Newark Hospital (35)</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5D8-4A87-A6D4-723E239F675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(444)</c:v>
                </c:pt>
                <c:pt idx="1">
                  <c:v>King's Mill Hospital (396)</c:v>
                </c:pt>
                <c:pt idx="2">
                  <c:v>Mansfield Community Hospital (-)</c:v>
                </c:pt>
                <c:pt idx="3">
                  <c:v>Newark Hospital (35)</c:v>
                </c:pt>
              </c:strCache>
            </c:strRef>
          </c:cat>
          <c:val>
            <c:numRef>
              <c:f>Sheet1!$G$2:$G$5</c:f>
              <c:numCache>
                <c:formatCode>0.0;;</c:formatCode>
                <c:ptCount val="4"/>
                <c:pt idx="0">
                  <c:v>8.3506127087265973</c:v>
                </c:pt>
                <c:pt idx="1">
                  <c:v>8.3863169628242584</c:v>
                </c:pt>
                <c:pt idx="2">
                  <c:v>0</c:v>
                </c:pt>
                <c:pt idx="3">
                  <c:v>7.7899228887832059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5D8-4A87-A6D4-723E239F675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(444)</c:v>
                </c:pt>
                <c:pt idx="1">
                  <c:v>King's Mill Hospital (396)</c:v>
                </c:pt>
                <c:pt idx="2">
                  <c:v>Mansfield Community Hospital (-)</c:v>
                </c:pt>
                <c:pt idx="3">
                  <c:v>Newark Hospital (35)</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5D8-4A87-A6D4-723E239F675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(444)</c:v>
                </c:pt>
                <c:pt idx="1">
                  <c:v>King's Mill Hospital (396)</c:v>
                </c:pt>
                <c:pt idx="2">
                  <c:v>Mansfield Community Hospital (-)</c:v>
                </c:pt>
                <c:pt idx="3">
                  <c:v>Newark Hospital (35)</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5D8-4A87-A6D4-723E239F675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(444)</c:v>
                </c:pt>
                <c:pt idx="1">
                  <c:v>King's Mill Hospital (396)</c:v>
                </c:pt>
                <c:pt idx="2">
                  <c:v>Mansfield Community Hospital (-)</c:v>
                </c:pt>
                <c:pt idx="3">
                  <c:v>Newark Hospital (35)</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5D8-4A87-A6D4-723E239F675D}"/>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1.6493872912734027</c:v>
                </c:pt>
                <c:pt idx="1">
                  <c:v>1.6136830371757416</c:v>
                </c:pt>
                <c:pt idx="2">
                  <c:v>0</c:v>
                </c:pt>
                <c:pt idx="3">
                  <c:v>2.2100771112167941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5D8-4A87-A6D4-723E239F675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5D8-4A87-A6D4-723E239F675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D5D8-4A87-A6D4-723E239F675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Sheet1!$C$2:$C$6</c:f>
              <c:numCache>
                <c:formatCode>General</c:formatCode>
                <c:ptCount val="5"/>
                <c:pt idx="0">
                  <c:v>7.6750685089723323</c:v>
                </c:pt>
                <c:pt idx="1">
                  <c:v>7.2455446158866463</c:v>
                </c:pt>
                <c:pt idx="2">
                  <c:v>6.8280132691528834</c:v>
                </c:pt>
                <c:pt idx="3">
                  <c:v>6.6116938293947056</c:v>
                </c:pt>
                <c:pt idx="4">
                  <c:v>6.4940486952907541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Sheet1!$D$2:$D$6</c:f>
              <c:numCache>
                <c:formatCode>General</c:formatCode>
                <c:ptCount val="5"/>
                <c:pt idx="0">
                  <c:v>7.4572730734024164</c:v>
                </c:pt>
                <c:pt idx="1">
                  <c:v>6.8274949891708872</c:v>
                </c:pt>
                <c:pt idx="2">
                  <c:v>6.5734925286039374</c:v>
                </c:pt>
                <c:pt idx="3">
                  <c:v>6.6538712361636367</c:v>
                </c:pt>
                <c:pt idx="4">
                  <c:v>6.6213835006130024</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Sheet1!$C$2:$C$3</c:f>
              <c:numCache>
                <c:formatCode>General</c:formatCode>
                <c:ptCount val="2"/>
                <c:pt idx="0">
                  <c:v>7.7140819762001476</c:v>
                </c:pt>
                <c:pt idx="1">
                  <c:v>7.3562462286003214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Sheet1!$D$2:$D$3</c:f>
              <c:numCache>
                <c:formatCode>General</c:formatCode>
                <c:ptCount val="2"/>
                <c:pt idx="0">
                  <c:v>6.5220203368560563</c:v>
                </c:pt>
                <c:pt idx="1">
                  <c:v>6.5325733279171949</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Sheet1!$C$2:$C$3</c:f>
              <c:numCache>
                <c:formatCode>General</c:formatCode>
                <c:ptCount val="2"/>
                <c:pt idx="0">
                  <c:v>8.6468223205595152</c:v>
                </c:pt>
                <c:pt idx="1">
                  <c:v>8.6956385795580875</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Sheet1!$D$2:$D$3</c:f>
              <c:numCache>
                <c:formatCode>General</c:formatCode>
                <c:ptCount val="2"/>
                <c:pt idx="0">
                  <c:v>8.3527922165966917</c:v>
                </c:pt>
                <c:pt idx="1">
                  <c:v>8.3481296111449694</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Sheet1!$C$2:$C$3</c:f>
              <c:numCache>
                <c:formatCode>General</c:formatCode>
                <c:ptCount val="2"/>
                <c:pt idx="0">
                  <c:v>8.9170353471729733</c:v>
                </c:pt>
                <c:pt idx="1">
                  <c:v>8.8926021226969851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Sheet1!$D$2:$D$3</c:f>
              <c:numCache>
                <c:formatCode>General</c:formatCode>
                <c:ptCount val="2"/>
                <c:pt idx="0">
                  <c:v>8.3646440893199099</c:v>
                </c:pt>
                <c:pt idx="1">
                  <c:v>8.3573565174024438</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Sheet1!$C$2:$C$3</c:f>
              <c:numCache>
                <c:formatCode>General</c:formatCode>
                <c:ptCount val="2"/>
                <c:pt idx="0">
                  <c:v>9.3042804904670042</c:v>
                </c:pt>
                <c:pt idx="1">
                  <c:v>9.4021760490257513</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Sheet1!$D$2:$D$3</c:f>
              <c:numCache>
                <c:formatCode>General</c:formatCode>
                <c:ptCount val="2"/>
                <c:pt idx="0">
                  <c:v>9.0545230174929277</c:v>
                </c:pt>
                <c:pt idx="1">
                  <c:v>9.0860703319617109</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6.2655769188341832</c:v>
                </c:pt>
              </c:numCache>
            </c:numRef>
          </c:val>
          <c:extLst>
            <c:ext xmlns:c16="http://schemas.microsoft.com/office/drawing/2014/chart" uri="{C3380CC4-5D6E-409C-BE32-E72D297353CC}">
              <c16:uniqueId val="{00000000-359A-4397-B2AE-DF755747CB5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5.2814531773597295E-3</c:v>
                </c:pt>
              </c:numCache>
            </c:numRef>
          </c:val>
          <c:extLst>
            <c:ext xmlns:c16="http://schemas.microsoft.com/office/drawing/2014/chart" uri="{C3380CC4-5D6E-409C-BE32-E72D297353CC}">
              <c16:uniqueId val="{00000001-359A-4397-B2AE-DF755747CB5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0.49974725816712517</c:v>
                </c:pt>
              </c:numCache>
            </c:numRef>
          </c:val>
          <c:extLst>
            <c:ext xmlns:c16="http://schemas.microsoft.com/office/drawing/2014/chart" uri="{C3380CC4-5D6E-409C-BE32-E72D297353CC}">
              <c16:uniqueId val="{00000002-359A-4397-B2AE-DF755747CB5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0.13932579920364674</c:v>
                </c:pt>
              </c:numCache>
            </c:numRef>
          </c:val>
          <c:extLst>
            <c:ext xmlns:c16="http://schemas.microsoft.com/office/drawing/2014/chart" uri="{C3380CC4-5D6E-409C-BE32-E72D297353CC}">
              <c16:uniqueId val="{00000003-359A-4397-B2AE-DF755747CB5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1.4545415003210262</c:v>
                </c:pt>
              </c:numCache>
            </c:numRef>
          </c:val>
          <c:extLst>
            <c:ext xmlns:c16="http://schemas.microsoft.com/office/drawing/2014/chart" uri="{C3380CC4-5D6E-409C-BE32-E72D297353CC}">
              <c16:uniqueId val="{00000004-359A-4397-B2AE-DF755747CB5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0.13932579920364674</c:v>
                </c:pt>
              </c:numCache>
            </c:numRef>
          </c:val>
          <c:extLst>
            <c:ext xmlns:c16="http://schemas.microsoft.com/office/drawing/2014/chart" uri="{C3380CC4-5D6E-409C-BE32-E72D297353CC}">
              <c16:uniqueId val="{00000005-359A-4397-B2AE-DF755747CB5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0.49974725816712429</c:v>
                </c:pt>
              </c:numCache>
            </c:numRef>
          </c:val>
          <c:extLst>
            <c:ext xmlns:c16="http://schemas.microsoft.com/office/drawing/2014/chart" uri="{C3380CC4-5D6E-409C-BE32-E72D297353CC}">
              <c16:uniqueId val="{00000006-359A-4397-B2AE-DF755747CB5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0.2187378281159269</c:v>
                </c:pt>
              </c:numCache>
            </c:numRef>
          </c:val>
          <c:extLst>
            <c:ext xmlns:c16="http://schemas.microsoft.com/office/drawing/2014/chart" uri="{C3380CC4-5D6E-409C-BE32-E72D297353CC}">
              <c16:uniqueId val="{00000007-359A-4397-B2AE-DF755747CB5F}"/>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7.2640281458507738</c:v>
                </c:pt>
              </c:numCache>
            </c:numRef>
          </c:xVal>
          <c:yVal>
            <c:numLit>
              <c:formatCode>General</c:formatCode>
              <c:ptCount val="1"/>
              <c:pt idx="0">
                <c:v>1</c:v>
              </c:pt>
            </c:numLit>
          </c:yVal>
          <c:smooth val="0"/>
          <c:extLst>
            <c:ext xmlns:c16="http://schemas.microsoft.com/office/drawing/2014/chart" uri="{C3380CC4-5D6E-409C-BE32-E72D297353CC}">
              <c16:uniqueId val="{00000008-359A-4397-B2AE-DF755747CB5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9A-4397-B2AE-DF755747CB5F}"/>
              </c:ext>
            </c:extLst>
          </c:dPt>
          <c:xVal>
            <c:numRef>
              <c:f>Sheet1!$B$12</c:f>
              <c:numCache>
                <c:formatCode>0.0</c:formatCode>
                <c:ptCount val="1"/>
                <c:pt idx="0">
                  <c:v>7.637202179542828</c:v>
                </c:pt>
              </c:numCache>
            </c:numRef>
          </c:xVal>
          <c:yVal>
            <c:numLit>
              <c:formatCode>General</c:formatCode>
              <c:ptCount val="1"/>
              <c:pt idx="0">
                <c:v>1</c:v>
              </c:pt>
            </c:numLit>
          </c:yVal>
          <c:smooth val="0"/>
          <c:extLst>
            <c:ext xmlns:c16="http://schemas.microsoft.com/office/drawing/2014/chart" uri="{C3380CC4-5D6E-409C-BE32-E72D297353CC}">
              <c16:uniqueId val="{0000000A-359A-4397-B2AE-DF755747CB5F}"/>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9A-4397-B2AE-DF755747CB5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 How would you rate the  quality of information you were given, while you were on the waiting list to be admitted to hospital?</c:v>
                  </c:pt>
                </c15:dlblRangeCache>
              </c15:datalabelsRange>
            </c:ext>
            <c:ext xmlns:c16="http://schemas.microsoft.com/office/drawing/2014/chart" uri="{C3380CC4-5D6E-409C-BE32-E72D297353CC}">
              <c16:uniqueId val="{0000000C-359A-4397-B2AE-DF755747CB5F}"/>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Sheet1!$C$2:$C$3</c:f>
              <c:numCache>
                <c:formatCode>General</c:formatCode>
                <c:ptCount val="2"/>
                <c:pt idx="0">
                  <c:v>4.5536014329428998</c:v>
                </c:pt>
                <c:pt idx="1">
                  <c:v>4.7988497952799296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Sheet1!$D$2:$D$3</c:f>
              <c:numCache>
                <c:formatCode>General</c:formatCode>
                <c:ptCount val="2"/>
                <c:pt idx="0">
                  <c:v>3.761485727133008</c:v>
                </c:pt>
                <c:pt idx="1">
                  <c:v>3.79949150847817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Sheet1!$C$2:$C$6</c:f>
              <c:numCache>
                <c:formatCode>General</c:formatCode>
                <c:ptCount val="5"/>
                <c:pt idx="0">
                  <c:v>7.8889953048829753</c:v>
                </c:pt>
                <c:pt idx="1">
                  <c:v>7.9952100062561406</c:v>
                </c:pt>
                <c:pt idx="2">
                  <c:v>7.4335183449364326</c:v>
                </c:pt>
                <c:pt idx="3">
                  <c:v>7.379661075053864</c:v>
                </c:pt>
                <c:pt idx="4">
                  <c:v>7.3514582999912204</c:v>
                </c:pt>
              </c:numCache>
            </c:numRef>
          </c:val>
          <c:smooth val="0"/>
          <c:extLst>
            <c:ext xmlns:c16="http://schemas.microsoft.com/office/drawing/2014/chart" uri="{C3380CC4-5D6E-409C-BE32-E72D297353CC}">
              <c16:uniqueId val="{00000000-AC70-4CCA-AB2A-4B78D519643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Sheet1!$D$2:$D$6</c:f>
              <c:numCache>
                <c:formatCode>General</c:formatCode>
                <c:ptCount val="5"/>
                <c:pt idx="0">
                  <c:v>7.0616891426160491</c:v>
                </c:pt>
                <c:pt idx="1">
                  <c:v>6.746088305278632</c:v>
                </c:pt>
                <c:pt idx="2">
                  <c:v>6.7078792259431239</c:v>
                </c:pt>
                <c:pt idx="3">
                  <c:v>6.6509781540285813</c:v>
                </c:pt>
                <c:pt idx="4">
                  <c:v>6.5850200196343787</c:v>
                </c:pt>
              </c:numCache>
            </c:numRef>
          </c:val>
          <c:smooth val="0"/>
          <c:extLst>
            <c:ext xmlns:c16="http://schemas.microsoft.com/office/drawing/2014/chart" uri="{C3380CC4-5D6E-409C-BE32-E72D297353CC}">
              <c16:uniqueId val="{00000001-AC70-4CCA-AB2A-4B78D519643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968815513626835"/>
          <c:w val="0.86087345988249719"/>
          <c:h val="0.6518346436058700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Sheet1!$C$2:$C$6</c:f>
              <c:numCache>
                <c:formatCode>General</c:formatCode>
                <c:ptCount val="5"/>
                <c:pt idx="0">
                  <c:v>9.5206896750606536</c:v>
                </c:pt>
                <c:pt idx="1">
                  <c:v>9.5241491986552376</c:v>
                </c:pt>
                <c:pt idx="2">
                  <c:v>9.3665749191433374</c:v>
                </c:pt>
                <c:pt idx="3">
                  <c:v>9.380638046499568</c:v>
                </c:pt>
                <c:pt idx="4">
                  <c:v>9.2941141377186991</c:v>
                </c:pt>
              </c:numCache>
            </c:numRef>
          </c:val>
          <c:smooth val="0"/>
          <c:extLst>
            <c:ext xmlns:c16="http://schemas.microsoft.com/office/drawing/2014/chart" uri="{C3380CC4-5D6E-409C-BE32-E72D297353CC}">
              <c16:uniqueId val="{00000000-DEF8-46AE-93AB-3C01B80D2EF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Sheet1!$D$2:$D$6</c:f>
              <c:numCache>
                <c:formatCode>General</c:formatCode>
                <c:ptCount val="5"/>
                <c:pt idx="0">
                  <c:v>9.2079627385529044</c:v>
                </c:pt>
                <c:pt idx="1">
                  <c:v>9.0839161902279599</c:v>
                </c:pt>
                <c:pt idx="2">
                  <c:v>8.9699866401422153</c:v>
                </c:pt>
                <c:pt idx="3">
                  <c:v>8.961290345076625</c:v>
                </c:pt>
                <c:pt idx="4">
                  <c:v>8.9376783155810227</c:v>
                </c:pt>
              </c:numCache>
            </c:numRef>
          </c:val>
          <c:smooth val="0"/>
          <c:extLst>
            <c:ext xmlns:c16="http://schemas.microsoft.com/office/drawing/2014/chart" uri="{C3380CC4-5D6E-409C-BE32-E72D297353CC}">
              <c16:uniqueId val="{00000001-DEF8-46AE-93AB-3C01B80D2EF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Sheet1!$C$2:$C$6</c:f>
              <c:numCache>
                <c:formatCode>General</c:formatCode>
                <c:ptCount val="5"/>
                <c:pt idx="0">
                  <c:v>9.0268717461107748</c:v>
                </c:pt>
                <c:pt idx="1">
                  <c:v>8.6183753239101843</c:v>
                </c:pt>
                <c:pt idx="2">
                  <c:v>8.3774817699883997</c:v>
                </c:pt>
                <c:pt idx="3">
                  <c:v>8.2868825451555885</c:v>
                </c:pt>
                <c:pt idx="4">
                  <c:v>8.3022594259888134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Sheet1!$D$2:$D$6</c:f>
              <c:numCache>
                <c:formatCode>General</c:formatCode>
                <c:ptCount val="5"/>
                <c:pt idx="0">
                  <c:v>8.4777580337821021</c:v>
                </c:pt>
                <c:pt idx="1">
                  <c:v>8.1207435807596298</c:v>
                </c:pt>
                <c:pt idx="2">
                  <c:v>8.131014732481745</c:v>
                </c:pt>
                <c:pt idx="3">
                  <c:v>8.1483093880043107</c:v>
                </c:pt>
                <c:pt idx="4">
                  <c:v>8.0947399821825279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Sheet1!$C$2:$C$6</c:f>
              <c:numCache>
                <c:formatCode>General</c:formatCode>
                <c:ptCount val="5"/>
                <c:pt idx="0">
                  <c:v>8.6415391454911159</c:v>
                </c:pt>
                <c:pt idx="1">
                  <c:v>8.4715679554769405</c:v>
                </c:pt>
                <c:pt idx="2">
                  <c:v>8.4553342241754539</c:v>
                </c:pt>
                <c:pt idx="3">
                  <c:v>8.0218555802699907</c:v>
                </c:pt>
                <c:pt idx="4">
                  <c:v>7.8033384911269499</c:v>
                </c:pt>
              </c:numCache>
            </c:numRef>
          </c:val>
          <c:smooth val="0"/>
          <c:extLst>
            <c:ext xmlns:c16="http://schemas.microsoft.com/office/drawing/2014/chart" uri="{C3380CC4-5D6E-409C-BE32-E72D297353CC}">
              <c16:uniqueId val="{00000000-AA8A-412B-BD49-BB550DBE7E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Sheet1!$D$2:$D$6</c:f>
              <c:numCache>
                <c:formatCode>General</c:formatCode>
                <c:ptCount val="5"/>
                <c:pt idx="0">
                  <c:v>8.2750507550689463</c:v>
                </c:pt>
                <c:pt idx="1">
                  <c:v>8.1215053897840264</c:v>
                </c:pt>
                <c:pt idx="2">
                  <c:v>7.9672149510966026</c:v>
                </c:pt>
                <c:pt idx="3">
                  <c:v>7.9609752263092961</c:v>
                </c:pt>
                <c:pt idx="4">
                  <c:v>7.962676384641771</c:v>
                </c:pt>
              </c:numCache>
            </c:numRef>
          </c:val>
          <c:smooth val="0"/>
          <c:extLst>
            <c:ext xmlns:c16="http://schemas.microsoft.com/office/drawing/2014/chart" uri="{C3380CC4-5D6E-409C-BE32-E72D297353CC}">
              <c16:uniqueId val="{00000001-AA8A-412B-BD49-BB550DBE7E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Sheet1!$C$2:$C$6</c:f>
              <c:numCache>
                <c:formatCode>General</c:formatCode>
                <c:ptCount val="5"/>
                <c:pt idx="0">
                  <c:v>9.7027888740385961</c:v>
                </c:pt>
                <c:pt idx="1">
                  <c:v>9.4840177957569196</c:v>
                </c:pt>
                <c:pt idx="2">
                  <c:v>9.6039704796861738</c:v>
                </c:pt>
                <c:pt idx="3">
                  <c:v>9.5531060171427615</c:v>
                </c:pt>
                <c:pt idx="4">
                  <c:v>9.5384079092364917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Sheet1!$D$2:$D$6</c:f>
              <c:numCache>
                <c:formatCode>General</c:formatCode>
                <c:ptCount val="5"/>
                <c:pt idx="0">
                  <c:v>9.4767080167841389</c:v>
                </c:pt>
                <c:pt idx="1">
                  <c:v>9.3891867004907681</c:v>
                </c:pt>
                <c:pt idx="2">
                  <c:v>9.4137057717052137</c:v>
                </c:pt>
                <c:pt idx="3">
                  <c:v>9.4091350535958593</c:v>
                </c:pt>
                <c:pt idx="4">
                  <c:v>9.4033428184744263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Sheet1!$C$2:$C$6</c:f>
              <c:numCache>
                <c:formatCode>General</c:formatCode>
                <c:ptCount val="5"/>
                <c:pt idx="0">
                  <c:v>8.8161153749278629</c:v>
                </c:pt>
                <c:pt idx="1">
                  <c:v>8.680835899300325</c:v>
                </c:pt>
                <c:pt idx="2">
                  <c:v>8.5180161419478004</c:v>
                </c:pt>
                <c:pt idx="3">
                  <c:v>8.581850842948775</c:v>
                </c:pt>
                <c:pt idx="4">
                  <c:v>8.5511982829326936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Sheet1!$D$2:$D$6</c:f>
              <c:numCache>
                <c:formatCode>General</c:formatCode>
                <c:ptCount val="5"/>
                <c:pt idx="0">
                  <c:v>8.7756224967728915</c:v>
                </c:pt>
                <c:pt idx="1">
                  <c:v>8.6530079790710808</c:v>
                </c:pt>
                <c:pt idx="2">
                  <c:v>8.6383160082047521</c:v>
                </c:pt>
                <c:pt idx="3">
                  <c:v>8.6289362290331191</c:v>
                </c:pt>
                <c:pt idx="4">
                  <c:v>8.6768139706798433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Sheet1!$C$2:$C$6</c:f>
              <c:numCache>
                <c:formatCode>General</c:formatCode>
                <c:ptCount val="5"/>
                <c:pt idx="0">
                  <c:v>9.2303013888677086</c:v>
                </c:pt>
                <c:pt idx="1">
                  <c:v>9.2903019105100046</c:v>
                </c:pt>
                <c:pt idx="2">
                  <c:v>9.0743449225938715</c:v>
                </c:pt>
                <c:pt idx="3">
                  <c:v>8.9212342720786797</c:v>
                </c:pt>
                <c:pt idx="4">
                  <c:v>9.0603476139570684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Sheet1!$D$2:$D$6</c:f>
              <c:numCache>
                <c:formatCode>General</c:formatCode>
                <c:ptCount val="5"/>
                <c:pt idx="0">
                  <c:v>9.2134228839061461</c:v>
                </c:pt>
                <c:pt idx="1">
                  <c:v>9.090088854968883</c:v>
                </c:pt>
                <c:pt idx="2">
                  <c:v>9.0896840922070758</c:v>
                </c:pt>
                <c:pt idx="3">
                  <c:v>9.0445847462484945</c:v>
                </c:pt>
                <c:pt idx="4">
                  <c:v>9.0393150577890147</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Sheet1!$C$2:$C$6</c:f>
              <c:numCache>
                <c:formatCode>General</c:formatCode>
                <c:ptCount val="5"/>
                <c:pt idx="0">
                  <c:v>8.6507401509131583</c:v>
                </c:pt>
                <c:pt idx="1">
                  <c:v>8.8061239069945429</c:v>
                </c:pt>
                <c:pt idx="2">
                  <c:v>8.8343067135318005</c:v>
                </c:pt>
                <c:pt idx="3">
                  <c:v>8.7781412997373121</c:v>
                </c:pt>
                <c:pt idx="4">
                  <c:v>8.7257705523507898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Sheet1!$D$2:$D$6</c:f>
              <c:numCache>
                <c:formatCode>General</c:formatCode>
                <c:ptCount val="5"/>
                <c:pt idx="0">
                  <c:v>8.6097129052160177</c:v>
                </c:pt>
                <c:pt idx="1">
                  <c:v>8.5418691779085485</c:v>
                </c:pt>
                <c:pt idx="2">
                  <c:v>8.5750820699436439</c:v>
                </c:pt>
                <c:pt idx="3">
                  <c:v>8.641430583880739</c:v>
                </c:pt>
                <c:pt idx="4">
                  <c:v>8.7275497767524755</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Sheet1!$C$2:$C$6</c:f>
              <c:numCache>
                <c:formatCode>General</c:formatCode>
                <c:ptCount val="5"/>
                <c:pt idx="0">
                  <c:v>9.1667014495022361</c:v>
                </c:pt>
                <c:pt idx="1">
                  <c:v>8.9054631515640779</c:v>
                </c:pt>
                <c:pt idx="2">
                  <c:v>8.7878374341795755</c:v>
                </c:pt>
                <c:pt idx="3">
                  <c:v>8.6881004246166498</c:v>
                </c:pt>
                <c:pt idx="4">
                  <c:v>8.8624693168027857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Sheet1!$D$2:$D$6</c:f>
              <c:numCache>
                <c:formatCode>General</c:formatCode>
                <c:ptCount val="5"/>
                <c:pt idx="0">
                  <c:v>8.8677211085935159</c:v>
                </c:pt>
                <c:pt idx="1">
                  <c:v>8.7150298698027076</c:v>
                </c:pt>
                <c:pt idx="2">
                  <c:v>8.6617677518380347</c:v>
                </c:pt>
                <c:pt idx="3">
                  <c:v>8.6244850916513442</c:v>
                </c:pt>
                <c:pt idx="4">
                  <c:v>8.638434075859962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4.9940679346855834</c:v>
                </c:pt>
              </c:numCache>
            </c:numRef>
          </c:val>
          <c:extLst>
            <c:ext xmlns:c16="http://schemas.microsoft.com/office/drawing/2014/chart" uri="{C3380CC4-5D6E-409C-BE32-E72D297353CC}">
              <c16:uniqueId val="{00000000-579F-4FEE-8128-853381FB05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8.1420776536350381E-2</c:v>
                </c:pt>
              </c:numCache>
            </c:numRef>
          </c:val>
          <c:extLst>
            <c:ext xmlns:c16="http://schemas.microsoft.com/office/drawing/2014/chart" uri="{C3380CC4-5D6E-409C-BE32-E72D297353CC}">
              <c16:uniqueId val="{00000001-579F-4FEE-8128-853381FB05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0.66470334581435342</c:v>
                </c:pt>
              </c:numCache>
            </c:numRef>
          </c:val>
          <c:extLst>
            <c:ext xmlns:c16="http://schemas.microsoft.com/office/drawing/2014/chart" uri="{C3380CC4-5D6E-409C-BE32-E72D297353CC}">
              <c16:uniqueId val="{00000002-579F-4FEE-8128-853381FB05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0.18531432314122398</c:v>
                </c:pt>
              </c:numCache>
            </c:numRef>
          </c:val>
          <c:extLst>
            <c:ext xmlns:c16="http://schemas.microsoft.com/office/drawing/2014/chart" uri="{C3380CC4-5D6E-409C-BE32-E72D297353CC}">
              <c16:uniqueId val="{00000003-579F-4FEE-8128-853381FB05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1.9346551403507366</c:v>
                </c:pt>
              </c:numCache>
            </c:numRef>
          </c:val>
          <c:extLst>
            <c:ext xmlns:c16="http://schemas.microsoft.com/office/drawing/2014/chart" uri="{C3380CC4-5D6E-409C-BE32-E72D297353CC}">
              <c16:uniqueId val="{00000004-579F-4FEE-8128-853381FB05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0.18531432314122398</c:v>
                </c:pt>
              </c:numCache>
            </c:numRef>
          </c:val>
          <c:extLst>
            <c:ext xmlns:c16="http://schemas.microsoft.com/office/drawing/2014/chart" uri="{C3380CC4-5D6E-409C-BE32-E72D297353CC}">
              <c16:uniqueId val="{00000005-579F-4FEE-8128-853381FB05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0.66470334581435253</c:v>
                </c:pt>
              </c:numCache>
            </c:numRef>
          </c:val>
          <c:extLst>
            <c:ext xmlns:c16="http://schemas.microsoft.com/office/drawing/2014/chart" uri="{C3380CC4-5D6E-409C-BE32-E72D297353CC}">
              <c16:uniqueId val="{00000006-579F-4FEE-8128-853381FB05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0.26835743923479072</c:v>
                </c:pt>
              </c:numCache>
            </c:numRef>
          </c:val>
          <c:extLst>
            <c:ext xmlns:c16="http://schemas.microsoft.com/office/drawing/2014/chart" uri="{C3380CC4-5D6E-409C-BE32-E72D297353CC}">
              <c16:uniqueId val="{00000007-579F-4FEE-8128-853381FB05CC}"/>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6.633450974818448</c:v>
                </c:pt>
              </c:numCache>
            </c:numRef>
          </c:xVal>
          <c:yVal>
            <c:numLit>
              <c:formatCode>General</c:formatCode>
              <c:ptCount val="1"/>
              <c:pt idx="0">
                <c:v>1</c:v>
              </c:pt>
            </c:numLit>
          </c:yVal>
          <c:smooth val="0"/>
          <c:extLst>
            <c:ext xmlns:c16="http://schemas.microsoft.com/office/drawing/2014/chart" uri="{C3380CC4-5D6E-409C-BE32-E72D297353CC}">
              <c16:uniqueId val="{00000008-579F-4FEE-8128-853381FB05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79F-4FEE-8128-853381FB05CC}"/>
              </c:ext>
            </c:extLst>
          </c:dPt>
          <c:xVal>
            <c:numRef>
              <c:f>Sheet1!$B$12</c:f>
              <c:numCache>
                <c:formatCode>0.0</c:formatCode>
                <c:ptCount val="1"/>
                <c:pt idx="0">
                  <c:v>6.8928339503528786</c:v>
                </c:pt>
              </c:numCache>
            </c:numRef>
          </c:xVal>
          <c:yVal>
            <c:numLit>
              <c:formatCode>General</c:formatCode>
              <c:ptCount val="1"/>
              <c:pt idx="0">
                <c:v>1</c:v>
              </c:pt>
            </c:numLit>
          </c:yVal>
          <c:smooth val="0"/>
          <c:extLst>
            <c:ext xmlns:c16="http://schemas.microsoft.com/office/drawing/2014/chart" uri="{C3380CC4-5D6E-409C-BE32-E72D297353CC}">
              <c16:uniqueId val="{0000000A-579F-4FEE-8128-853381FB05CC}"/>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79F-4FEE-8128-853381FB05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 How did you feel about the length of time you were on the waiting list before your admission to hospital?</c:v>
                  </c:pt>
                </c15:dlblRangeCache>
              </c15:datalabelsRange>
            </c:ext>
            <c:ext xmlns:c16="http://schemas.microsoft.com/office/drawing/2014/chart" uri="{C3380CC4-5D6E-409C-BE32-E72D297353CC}">
              <c16:uniqueId val="{0000000C-579F-4FEE-8128-853381FB05CC}"/>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Sheet1!$C$2:$C$6</c:f>
              <c:numCache>
                <c:formatCode>General</c:formatCode>
                <c:ptCount val="5"/>
                <c:pt idx="0">
                  <c:v>9.3091169194430279</c:v>
                </c:pt>
                <c:pt idx="1">
                  <c:v>9.3238739135188595</c:v>
                </c:pt>
                <c:pt idx="2">
                  <c:v>9.1078981222491731</c:v>
                </c:pt>
                <c:pt idx="3">
                  <c:v>8.971688973919056</c:v>
                </c:pt>
                <c:pt idx="4">
                  <c:v>9.1245838766276517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Sheet1!$D$2:$D$6</c:f>
              <c:numCache>
                <c:formatCode>General</c:formatCode>
                <c:ptCount val="5"/>
                <c:pt idx="0">
                  <c:v>9.1230020318506941</c:v>
                </c:pt>
                <c:pt idx="1">
                  <c:v>8.9576326804869542</c:v>
                </c:pt>
                <c:pt idx="2">
                  <c:v>8.947825493165448</c:v>
                </c:pt>
                <c:pt idx="3">
                  <c:v>8.8889776195519374</c:v>
                </c:pt>
                <c:pt idx="4">
                  <c:v>8.9116328906011013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Sheet1!$C$2:$C$6</c:f>
              <c:numCache>
                <c:formatCode>General</c:formatCode>
                <c:ptCount val="5"/>
                <c:pt idx="0">
                  <c:v>8.8854803117994869</c:v>
                </c:pt>
                <c:pt idx="1">
                  <c:v>8.8667672914039066</c:v>
                </c:pt>
                <c:pt idx="2">
                  <c:v>8.810040620064882</c:v>
                </c:pt>
                <c:pt idx="3">
                  <c:v>8.8089602195933772</c:v>
                </c:pt>
                <c:pt idx="4">
                  <c:v>9.0128554325190873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Sheet1!$D$2:$D$6</c:f>
              <c:numCache>
                <c:formatCode>General</c:formatCode>
                <c:ptCount val="5"/>
                <c:pt idx="0">
                  <c:v>8.7236833998788992</c:v>
                </c:pt>
                <c:pt idx="1">
                  <c:v>8.5978495852873333</c:v>
                </c:pt>
                <c:pt idx="2">
                  <c:v>8.6208180192327255</c:v>
                </c:pt>
                <c:pt idx="3">
                  <c:v>8.6477852952246934</c:v>
                </c:pt>
                <c:pt idx="4">
                  <c:v>8.7279303199679497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Sheet1!$C$2:$C$6</c:f>
              <c:numCache>
                <c:formatCode>General</c:formatCode>
                <c:ptCount val="5"/>
                <c:pt idx="0">
                  <c:v>8.2248698157463718</c:v>
                </c:pt>
                <c:pt idx="1">
                  <c:v>8.0383283654245812</c:v>
                </c:pt>
                <c:pt idx="2">
                  <c:v>7.7677473093490867</c:v>
                </c:pt>
                <c:pt idx="3">
                  <c:v>7.9277350587081994</c:v>
                </c:pt>
                <c:pt idx="4">
                  <c:v>7.8074432062769947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Sheet1!$D$2:$D$6</c:f>
              <c:numCache>
                <c:formatCode>General</c:formatCode>
                <c:ptCount val="5"/>
                <c:pt idx="0">
                  <c:v>7.8721896791978434</c:v>
                </c:pt>
                <c:pt idx="1">
                  <c:v>7.3370010904440974</c:v>
                </c:pt>
                <c:pt idx="2">
                  <c:v>7.1310689724051866</c:v>
                </c:pt>
                <c:pt idx="3">
                  <c:v>7.4260021254247217</c:v>
                </c:pt>
                <c:pt idx="4">
                  <c:v>7.5540678216351358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Sheet1!$C$2:$C$6</c:f>
              <c:numCache>
                <c:formatCode>General</c:formatCode>
                <c:ptCount val="5"/>
                <c:pt idx="0">
                  <c:v>7.8719983817784511</c:v>
                </c:pt>
                <c:pt idx="1">
                  <c:v>8.098044793522817</c:v>
                </c:pt>
                <c:pt idx="2">
                  <c:v>7.6261698879829636</c:v>
                </c:pt>
                <c:pt idx="3">
                  <c:v>7.532857292737976</c:v>
                </c:pt>
                <c:pt idx="4">
                  <c:v>7.901752945938723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Sheet1!$D$2:$D$6</c:f>
              <c:numCache>
                <c:formatCode>General</c:formatCode>
                <c:ptCount val="5"/>
                <c:pt idx="0">
                  <c:v>8.0305477228951201</c:v>
                </c:pt>
                <c:pt idx="1">
                  <c:v>7.8743776432768398</c:v>
                </c:pt>
                <c:pt idx="2">
                  <c:v>7.7804356403657247</c:v>
                </c:pt>
                <c:pt idx="3">
                  <c:v>7.7249257855793916</c:v>
                </c:pt>
                <c:pt idx="4">
                  <c:v>7.7300042801247946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Sheet1!$C$2:$C$6</c:f>
              <c:numCache>
                <c:formatCode>General</c:formatCode>
                <c:ptCount val="5"/>
                <c:pt idx="0">
                  <c:v>7.4970222730417602</c:v>
                </c:pt>
                <c:pt idx="1">
                  <c:v>7.4015805580107079</c:v>
                </c:pt>
                <c:pt idx="2">
                  <c:v>7.2879062043166734</c:v>
                </c:pt>
                <c:pt idx="3">
                  <c:v>7.1591172410521402</c:v>
                </c:pt>
                <c:pt idx="4">
                  <c:v>7.128581575711781</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Sheet1!$D$2:$D$6</c:f>
              <c:numCache>
                <c:formatCode>General</c:formatCode>
                <c:ptCount val="5"/>
                <c:pt idx="0">
                  <c:v>7.2442437815628322</c:v>
                </c:pt>
                <c:pt idx="1">
                  <c:v>7.0593327232719414</c:v>
                </c:pt>
                <c:pt idx="2">
                  <c:v>6.9775825838458649</c:v>
                </c:pt>
                <c:pt idx="3">
                  <c:v>7.0593788221985694</c:v>
                </c:pt>
                <c:pt idx="4">
                  <c:v>7.1831577821189896</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Sheet1!$C$2:$C$6</c:f>
              <c:numCache>
                <c:formatCode>General</c:formatCode>
                <c:ptCount val="5"/>
                <c:pt idx="0">
                  <c:v>9.0762224915847831</c:v>
                </c:pt>
                <c:pt idx="1">
                  <c:v>8.9413428402938795</c:v>
                </c:pt>
                <c:pt idx="2">
                  <c:v>8.8904788267689465</c:v>
                </c:pt>
                <c:pt idx="3">
                  <c:v>8.9414729621051592</c:v>
                </c:pt>
                <c:pt idx="4">
                  <c:v>8.8000339891943575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Sheet1!$D$2:$D$6</c:f>
              <c:numCache>
                <c:formatCode>General</c:formatCode>
                <c:ptCount val="5"/>
                <c:pt idx="0">
                  <c:v>8.9289346284692446</c:v>
                </c:pt>
                <c:pt idx="1">
                  <c:v>8.8170575552148911</c:v>
                </c:pt>
                <c:pt idx="2">
                  <c:v>8.7881056995094031</c:v>
                </c:pt>
                <c:pt idx="3">
                  <c:v>8.8337631148363975</c:v>
                </c:pt>
                <c:pt idx="4">
                  <c:v>8.8558985971288067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Sheet1!$C$2:$C$6</c:f>
              <c:numCache>
                <c:formatCode>General</c:formatCode>
                <c:ptCount val="5"/>
                <c:pt idx="0">
                  <c:v>7.9962914049459428</c:v>
                </c:pt>
                <c:pt idx="1">
                  <c:v>8.158644826130887</c:v>
                </c:pt>
                <c:pt idx="2">
                  <c:v>7.750656817243903</c:v>
                </c:pt>
                <c:pt idx="3">
                  <c:v>7.9921874811223734</c:v>
                </c:pt>
                <c:pt idx="4">
                  <c:v>7.8510179253945589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Sheet1!$D$2:$D$6</c:f>
              <c:numCache>
                <c:formatCode>General</c:formatCode>
                <c:ptCount val="5"/>
                <c:pt idx="0">
                  <c:v>7.8101992795557749</c:v>
                </c:pt>
                <c:pt idx="1">
                  <c:v>7.6285685208090488</c:v>
                </c:pt>
                <c:pt idx="2">
                  <c:v>7.6153828327793924</c:v>
                </c:pt>
                <c:pt idx="3">
                  <c:v>7.6506992559674893</c:v>
                </c:pt>
                <c:pt idx="4">
                  <c:v>7.7149965260744189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Sheet1!$C$2:$C$6</c:f>
              <c:numCache>
                <c:formatCode>General</c:formatCode>
                <c:ptCount val="5"/>
                <c:pt idx="0">
                  <c:v>9.6593404788289323</c:v>
                </c:pt>
                <c:pt idx="1">
                  <c:v>9.6019286429378248</c:v>
                </c:pt>
                <c:pt idx="2">
                  <c:v>9.6335497595852235</c:v>
                </c:pt>
                <c:pt idx="3">
                  <c:v>9.4933188851113997</c:v>
                </c:pt>
                <c:pt idx="4">
                  <c:v>9.5057769180958704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Sheet1!$D$2:$D$6</c:f>
              <c:numCache>
                <c:formatCode>General</c:formatCode>
                <c:ptCount val="5"/>
                <c:pt idx="0">
                  <c:v>9.4892435076713788</c:v>
                </c:pt>
                <c:pt idx="1">
                  <c:v>9.4102776685233565</c:v>
                </c:pt>
                <c:pt idx="2">
                  <c:v>9.5040545387536604</c:v>
                </c:pt>
                <c:pt idx="3">
                  <c:v>9.4837476501021456</c:v>
                </c:pt>
                <c:pt idx="4">
                  <c:v>9.448559337634082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Sheet1!$C$2:$C$6</c:f>
              <c:numCache>
                <c:formatCode>General</c:formatCode>
                <c:ptCount val="5"/>
                <c:pt idx="0">
                  <c:v>9.0996745723429751</c:v>
                </c:pt>
                <c:pt idx="1">
                  <c:v>9.3051503757697347</c:v>
                </c:pt>
                <c:pt idx="2">
                  <c:v>8.7860706892212175</c:v>
                </c:pt>
                <c:pt idx="3">
                  <c:v>8.7114050846676889</c:v>
                </c:pt>
                <c:pt idx="4">
                  <c:v>8.9241283469488781</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Sheet1!$D$2:$D$6</c:f>
              <c:numCache>
                <c:formatCode>General</c:formatCode>
                <c:ptCount val="5"/>
                <c:pt idx="0">
                  <c:v>8.9764199436022434</c:v>
                </c:pt>
                <c:pt idx="1">
                  <c:v>8.8444835397989152</c:v>
                </c:pt>
                <c:pt idx="2">
                  <c:v>8.844166637270467</c:v>
                </c:pt>
                <c:pt idx="3">
                  <c:v>8.8040940946800941</c:v>
                </c:pt>
                <c:pt idx="4">
                  <c:v>8.8272606992339782</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Sheet1!$C$2:$C$6</c:f>
              <c:numCache>
                <c:formatCode>General</c:formatCode>
                <c:ptCount val="5"/>
                <c:pt idx="0">
                  <c:v>8.527995497848389</c:v>
                </c:pt>
                <c:pt idx="1">
                  <c:v>8.5455494362955999</c:v>
                </c:pt>
                <c:pt idx="2">
                  <c:v>8.4837264391345428</c:v>
                </c:pt>
                <c:pt idx="3">
                  <c:v>8.1365642698793188</c:v>
                </c:pt>
                <c:pt idx="4">
                  <c:v>8.4844443059585544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Sheet1!$D$2:$D$6</c:f>
              <c:numCache>
                <c:formatCode>General</c:formatCode>
                <c:ptCount val="5"/>
                <c:pt idx="0">
                  <c:v>8.344912188191465</c:v>
                </c:pt>
                <c:pt idx="1">
                  <c:v>8.1427411322948426</c:v>
                </c:pt>
                <c:pt idx="2">
                  <c:v>8.0945319601609516</c:v>
                </c:pt>
                <c:pt idx="3">
                  <c:v>8.1790518719400307</c:v>
                </c:pt>
                <c:pt idx="4">
                  <c:v>8.2493818926396916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Northampton General Hospital NHS Trust</c:v>
                </c:pt>
                <c:pt idx="1">
                  <c:v>University Hospitals Coventry and Warwickshire NHS Trust</c:v>
                </c:pt>
                <c:pt idx="2">
                  <c:v>Nottingham University Hospitals NHS Trust</c:v>
                </c:pt>
                <c:pt idx="3">
                  <c:v>United Lincolnshire Teaching Hospitals NHS Trust</c:v>
                </c:pt>
                <c:pt idx="4">
                  <c:v>University Hospitals of Leicester NHS Trust</c:v>
                </c:pt>
              </c:strCache>
            </c:strRef>
          </c:cat>
          <c:val>
            <c:numRef>
              <c:f>Sheet1!$B$2:$B$6</c:f>
              <c:numCache>
                <c:formatCode>0.0</c:formatCode>
                <c:ptCount val="5"/>
                <c:pt idx="0">
                  <c:v>6.8526239278549728</c:v>
                </c:pt>
                <c:pt idx="1">
                  <c:v>6.8603823718408146</c:v>
                </c:pt>
                <c:pt idx="2">
                  <c:v>7.0690177732280226</c:v>
                </c:pt>
                <c:pt idx="3">
                  <c:v>7.1410637177355927</c:v>
                </c:pt>
                <c:pt idx="4">
                  <c:v>7.1582845047729746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Northampton General Hospital NHS Trust</c:v>
                </c:pt>
                <c:pt idx="1">
                  <c:v>University Hospitals Coventry and Warwickshire NHS Trust</c:v>
                </c:pt>
                <c:pt idx="2">
                  <c:v>Nottingham University Hospitals NHS Trust</c:v>
                </c:pt>
                <c:pt idx="3">
                  <c:v>United Lincolnshire Teaching Hospitals NHS Trust</c:v>
                </c:pt>
                <c:pt idx="4">
                  <c:v>University Hospitals of Leicester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Sheet1!$C$2:$C$6</c:f>
              <c:numCache>
                <c:formatCode>General</c:formatCode>
                <c:ptCount val="5"/>
                <c:pt idx="0">
                  <c:v>7.2743227577873784</c:v>
                </c:pt>
                <c:pt idx="1">
                  <c:v>7.378176118827362</c:v>
                </c:pt>
                <c:pt idx="2">
                  <c:v>6.967167519873863</c:v>
                </c:pt>
                <c:pt idx="3">
                  <c:v>6.6004697488926576</c:v>
                </c:pt>
                <c:pt idx="4">
                  <c:v>6.702016104529247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Sheet1!$D$2:$D$6</c:f>
              <c:numCache>
                <c:formatCode>General</c:formatCode>
                <c:ptCount val="5"/>
                <c:pt idx="0">
                  <c:v>7.1479804932256883</c:v>
                </c:pt>
                <c:pt idx="1">
                  <c:v>6.942881082282427</c:v>
                </c:pt>
                <c:pt idx="2">
                  <c:v>6.9341912777922614</c:v>
                </c:pt>
                <c:pt idx="3">
                  <c:v>6.6128626117817699</c:v>
                </c:pt>
                <c:pt idx="4">
                  <c:v>6.6682953803268443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Sheet1!$C$2:$C$4</c:f>
              <c:numCache>
                <c:formatCode>General</c:formatCode>
                <c:ptCount val="3"/>
                <c:pt idx="0">
                  <c:v>5.68757887165303</c:v>
                </c:pt>
                <c:pt idx="1">
                  <c:v>5.4979878193315166</c:v>
                </c:pt>
                <c:pt idx="2">
                  <c:v>5.3106623740122334</c:v>
                </c:pt>
              </c:numCache>
            </c:numRef>
          </c:val>
          <c:smooth val="0"/>
          <c:extLst>
            <c:ext xmlns:c16="http://schemas.microsoft.com/office/drawing/2014/chart" uri="{C3380CC4-5D6E-409C-BE32-E72D297353CC}">
              <c16:uniqueId val="{00000000-93EF-4D6D-93FC-5577911378E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Sheet1!$D$2:$D$4</c:f>
              <c:numCache>
                <c:formatCode>General</c:formatCode>
                <c:ptCount val="3"/>
                <c:pt idx="0">
                  <c:v>5.5800550207650872</c:v>
                </c:pt>
                <c:pt idx="1">
                  <c:v>5.4516761792155757</c:v>
                </c:pt>
                <c:pt idx="2">
                  <c:v>5.6369996917650518</c:v>
                </c:pt>
              </c:numCache>
            </c:numRef>
          </c:val>
          <c:smooth val="0"/>
          <c:extLst>
            <c:ext xmlns:c16="http://schemas.microsoft.com/office/drawing/2014/chart" uri="{C3380CC4-5D6E-409C-BE32-E72D297353CC}">
              <c16:uniqueId val="{00000001-93EF-4D6D-93FC-5577911378E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Sheet1!$C$2:$C$6</c:f>
              <c:numCache>
                <c:formatCode>General</c:formatCode>
                <c:ptCount val="5"/>
                <c:pt idx="0">
                  <c:v>8.7570260870574401</c:v>
                </c:pt>
                <c:pt idx="1">
                  <c:v>8.5932960603564723</c:v>
                </c:pt>
                <c:pt idx="2">
                  <c:v>8.2260189500605954</c:v>
                </c:pt>
                <c:pt idx="3">
                  <c:v>8.5365437335958561</c:v>
                </c:pt>
                <c:pt idx="4">
                  <c:v>8.6445700347693446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Sheet1!$D$2:$D$6</c:f>
              <c:numCache>
                <c:formatCode>General</c:formatCode>
                <c:ptCount val="5"/>
                <c:pt idx="0">
                  <c:v>8.4903218205696476</c:v>
                </c:pt>
                <c:pt idx="1">
                  <c:v>8.3250889690432217</c:v>
                </c:pt>
                <c:pt idx="2">
                  <c:v>8.3168357802729354</c:v>
                </c:pt>
                <c:pt idx="3">
                  <c:v>8.2116201358151368</c:v>
                </c:pt>
                <c:pt idx="4">
                  <c:v>8.2169881909637006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Sheet1!$C$2:$C$6</c:f>
              <c:numCache>
                <c:formatCode>General</c:formatCode>
                <c:ptCount val="5"/>
                <c:pt idx="0">
                  <c:v>6.9171597792836073</c:v>
                </c:pt>
                <c:pt idx="1">
                  <c:v>6.9837427830283003</c:v>
                </c:pt>
                <c:pt idx="2">
                  <c:v>6.9014975986754186</c:v>
                </c:pt>
                <c:pt idx="3">
                  <c:v>6.6627135880055226</c:v>
                </c:pt>
                <c:pt idx="4">
                  <c:v>6.6326947750124967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Sheet1!$D$2:$D$6</c:f>
              <c:numCache>
                <c:formatCode>General</c:formatCode>
                <c:ptCount val="5"/>
                <c:pt idx="0">
                  <c:v>7.2422648882896654</c:v>
                </c:pt>
                <c:pt idx="1">
                  <c:v>7.0116238497350976</c:v>
                </c:pt>
                <c:pt idx="2">
                  <c:v>6.8392238568444794</c:v>
                </c:pt>
                <c:pt idx="3">
                  <c:v>6.8070263253495886</c:v>
                </c:pt>
                <c:pt idx="4">
                  <c:v>6.9118557805074374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Sheet1!$C$2:$C$6</c:f>
              <c:numCache>
                <c:formatCode>General</c:formatCode>
                <c:ptCount val="5"/>
                <c:pt idx="0">
                  <c:v>7.6995428101306871</c:v>
                </c:pt>
                <c:pt idx="1">
                  <c:v>8.0156996345801463</c:v>
                </c:pt>
                <c:pt idx="2">
                  <c:v>8.0963054359450961</c:v>
                </c:pt>
                <c:pt idx="3">
                  <c:v>7.45330871647342</c:v>
                </c:pt>
                <c:pt idx="4">
                  <c:v>7.5815502889981854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Sheet1!$D$2:$D$6</c:f>
              <c:numCache>
                <c:formatCode>General</c:formatCode>
                <c:ptCount val="5"/>
                <c:pt idx="0">
                  <c:v>7.2632527325076088</c:v>
                </c:pt>
                <c:pt idx="1">
                  <c:v>8.0266553117761337</c:v>
                </c:pt>
                <c:pt idx="2">
                  <c:v>7.9291216419967254</c:v>
                </c:pt>
                <c:pt idx="3">
                  <c:v>7.7642556386434203</c:v>
                </c:pt>
                <c:pt idx="4">
                  <c:v>7.9251794440750336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Sheet1!$C$2:$C$5</c:f>
              <c:numCache>
                <c:formatCode>General</c:formatCode>
                <c:ptCount val="4"/>
                <c:pt idx="0">
                  <c:v>8.9619648246928953</c:v>
                </c:pt>
                <c:pt idx="1">
                  <c:v>8.9460598388737314</c:v>
                </c:pt>
                <c:pt idx="2">
                  <c:v>9.0451909102281842</c:v>
                </c:pt>
                <c:pt idx="3">
                  <c:v>8.8719567535446107</c:v>
                </c:pt>
              </c:numCache>
            </c:numRef>
          </c:val>
          <c:smooth val="0"/>
          <c:extLst>
            <c:ext xmlns:c16="http://schemas.microsoft.com/office/drawing/2014/chart" uri="{C3380CC4-5D6E-409C-BE32-E72D297353CC}">
              <c16:uniqueId val="{00000000-E08E-451D-A864-EDEA0E88D3C2}"/>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Sheet1!$D$2:$D$5</c:f>
              <c:numCache>
                <c:formatCode>General</c:formatCode>
                <c:ptCount val="4"/>
                <c:pt idx="0">
                  <c:v>8.9890074471642851</c:v>
                </c:pt>
                <c:pt idx="1">
                  <c:v>8.8783663575284582</c:v>
                </c:pt>
                <c:pt idx="2">
                  <c:v>8.9456209147433139</c:v>
                </c:pt>
                <c:pt idx="3">
                  <c:v>8.9641215045005698</c:v>
                </c:pt>
              </c:numCache>
            </c:numRef>
          </c:val>
          <c:smooth val="0"/>
          <c:extLst>
            <c:ext xmlns:c16="http://schemas.microsoft.com/office/drawing/2014/chart" uri="{C3380CC4-5D6E-409C-BE32-E72D297353CC}">
              <c16:uniqueId val="{00000001-E08E-451D-A864-EDEA0E88D3C2}"/>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9.9824710156248171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Sheet1!$C$2:$C$6</c:f>
              <c:numCache>
                <c:formatCode>General</c:formatCode>
                <c:ptCount val="5"/>
                <c:pt idx="0">
                  <c:v>4.950903428150621</c:v>
                </c:pt>
                <c:pt idx="1">
                  <c:v>4.526163320641226</c:v>
                </c:pt>
                <c:pt idx="2">
                  <c:v>4.0981549322371427</c:v>
                </c:pt>
                <c:pt idx="3">
                  <c:v>3.943790460131618</c:v>
                </c:pt>
                <c:pt idx="4">
                  <c:v>4.4241019239096548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Sheet1!$D$2:$D$6</c:f>
              <c:numCache>
                <c:formatCode>General</c:formatCode>
                <c:ptCount val="5"/>
                <c:pt idx="0">
                  <c:v>4.8700460563383174</c:v>
                </c:pt>
                <c:pt idx="1">
                  <c:v>4.5597795577169622</c:v>
                </c:pt>
                <c:pt idx="2">
                  <c:v>4.3932934388396756</c:v>
                </c:pt>
                <c:pt idx="3">
                  <c:v>4.3113209104700587</c:v>
                </c:pt>
                <c:pt idx="4">
                  <c:v>4.513074126480582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Sheet1!$C$2:$C$6</c:f>
              <c:numCache>
                <c:formatCode>General</c:formatCode>
                <c:ptCount val="5"/>
                <c:pt idx="0">
                  <c:v>6.6036157978496108</c:v>
                </c:pt>
                <c:pt idx="1">
                  <c:v>6.6377953706314079</c:v>
                </c:pt>
                <c:pt idx="2">
                  <c:v>6.5586842813836697</c:v>
                </c:pt>
                <c:pt idx="3">
                  <c:v>6.4713235810565584</c:v>
                </c:pt>
                <c:pt idx="4">
                  <c:v>6.5641732602755312</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Sheet1!$D$2:$D$6</c:f>
              <c:numCache>
                <c:formatCode>General</c:formatCode>
                <c:ptCount val="5"/>
                <c:pt idx="0">
                  <c:v>6.6829189264579716</c:v>
                </c:pt>
                <c:pt idx="1">
                  <c:v>6.5786633371968692</c:v>
                </c:pt>
                <c:pt idx="2">
                  <c:v>6.6009352104210048</c:v>
                </c:pt>
                <c:pt idx="3">
                  <c:v>6.5503498353950684</c:v>
                </c:pt>
                <c:pt idx="4">
                  <c:v>6.6712874816900154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Sheet1!$C$2:$C$6</c:f>
              <c:numCache>
                <c:formatCode>General</c:formatCode>
                <c:ptCount val="5"/>
                <c:pt idx="0">
                  <c:v>7.7865905411578407</c:v>
                </c:pt>
                <c:pt idx="1">
                  <c:v>7.5878035962051307</c:v>
                </c:pt>
                <c:pt idx="2">
                  <c:v>7.7661758162492207</c:v>
                </c:pt>
                <c:pt idx="3">
                  <c:v>7.1869404245212989</c:v>
                </c:pt>
                <c:pt idx="4">
                  <c:v>7.4199091925023044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Sheet1!$D$2:$D$6</c:f>
              <c:numCache>
                <c:formatCode>General</c:formatCode>
                <c:ptCount val="5"/>
                <c:pt idx="0">
                  <c:v>7.8428578557551623</c:v>
                </c:pt>
                <c:pt idx="1">
                  <c:v>7.5714551798064313</c:v>
                </c:pt>
                <c:pt idx="2">
                  <c:v>7.468903342799158</c:v>
                </c:pt>
                <c:pt idx="3">
                  <c:v>7.4868122021162424</c:v>
                </c:pt>
                <c:pt idx="4">
                  <c:v>7.6033156939065893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Sheet1!$C$2:$C$6</c:f>
              <c:numCache>
                <c:formatCode>General</c:formatCode>
                <c:ptCount val="5"/>
                <c:pt idx="0">
                  <c:v>8.3607861725911068</c:v>
                </c:pt>
                <c:pt idx="1">
                  <c:v>8.0255381560926278</c:v>
                </c:pt>
                <c:pt idx="2">
                  <c:v>8.3288146336941828</c:v>
                </c:pt>
                <c:pt idx="3">
                  <c:v>7.7156053284144646</c:v>
                </c:pt>
                <c:pt idx="4">
                  <c:v>7.9932011057991339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Sheet1!$D$2:$D$6</c:f>
              <c:numCache>
                <c:formatCode>General</c:formatCode>
                <c:ptCount val="5"/>
                <c:pt idx="0">
                  <c:v>8.265810726494152</c:v>
                </c:pt>
                <c:pt idx="1">
                  <c:v>7.9990736853464703</c:v>
                </c:pt>
                <c:pt idx="2">
                  <c:v>8.0400560535950181</c:v>
                </c:pt>
                <c:pt idx="3">
                  <c:v>7.8453265295444092</c:v>
                </c:pt>
                <c:pt idx="4">
                  <c:v>8.0505971283607618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Sherwood Forest Hospitals NHS Foundation Trust</c:v>
                </c:pt>
                <c:pt idx="1">
                  <c:v>University Hospitals of North Midlands NHS Trust</c:v>
                </c:pt>
                <c:pt idx="2">
                  <c:v>University Hospitals of Derby and Burton NHS Foundation Trust</c:v>
                </c:pt>
                <c:pt idx="3">
                  <c:v>Wye Valley NHS Trust</c:v>
                </c:pt>
                <c:pt idx="4">
                  <c:v>Chesterfield Royal Hospital NHS Foundation Trust</c:v>
                </c:pt>
              </c:strCache>
            </c:strRef>
          </c:cat>
          <c:val>
            <c:numRef>
              <c:f>Sheet1!$B$2:$B$6</c:f>
              <c:numCache>
                <c:formatCode>0.0</c:formatCode>
                <c:ptCount val="5"/>
                <c:pt idx="0">
                  <c:v>7.9701550304101412</c:v>
                </c:pt>
                <c:pt idx="1">
                  <c:v>7.7265001873172503</c:v>
                </c:pt>
                <c:pt idx="2">
                  <c:v>7.5123018766530452</c:v>
                </c:pt>
                <c:pt idx="3">
                  <c:v>7.4899144456592426</c:v>
                </c:pt>
                <c:pt idx="4">
                  <c:v>7.4495345303946179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Sherwood Forest Hospitals NHS Foundation Trust</c:v>
                </c:pt>
                <c:pt idx="1">
                  <c:v>University Hospitals of North Midlands NHS Trust</c:v>
                </c:pt>
                <c:pt idx="2">
                  <c:v>University Hospitals of Derby and Burton NHS Foundation Trust</c:v>
                </c:pt>
                <c:pt idx="3">
                  <c:v>Wye Valley NHS Trust</c:v>
                </c:pt>
                <c:pt idx="4">
                  <c:v>Chesterfield Royal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Sheet1!$C$2:$C$3</c:f>
              <c:numCache>
                <c:formatCode>General</c:formatCode>
                <c:ptCount val="2"/>
                <c:pt idx="0">
                  <c:v>9.0530576330853787</c:v>
                </c:pt>
                <c:pt idx="1">
                  <c:v>9.1616000322117479</c:v>
                </c:pt>
              </c:numCache>
            </c:numRef>
          </c:val>
          <c:smooth val="0"/>
          <c:extLst>
            <c:ext xmlns:c16="http://schemas.microsoft.com/office/drawing/2014/chart" uri="{C3380CC4-5D6E-409C-BE32-E72D297353CC}">
              <c16:uniqueId val="{00000000-F9F0-4233-9B62-06BC39265FF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Sheet1!$D$2:$D$3</c:f>
              <c:numCache>
                <c:formatCode>General</c:formatCode>
                <c:ptCount val="2"/>
                <c:pt idx="0">
                  <c:v>9.0272015037337479</c:v>
                </c:pt>
                <c:pt idx="1">
                  <c:v>9.0149522484070381</c:v>
                </c:pt>
              </c:numCache>
            </c:numRef>
          </c:val>
          <c:smooth val="0"/>
          <c:extLst>
            <c:ext xmlns:c16="http://schemas.microsoft.com/office/drawing/2014/chart" uri="{C3380CC4-5D6E-409C-BE32-E72D297353CC}">
              <c16:uniqueId val="{00000001-F9F0-4233-9B62-06BC39265FF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Sheet1!$C$2:$C$6</c:f>
              <c:numCache>
                <c:formatCode>General</c:formatCode>
                <c:ptCount val="5"/>
                <c:pt idx="0">
                  <c:v>9.354622139073669</c:v>
                </c:pt>
                <c:pt idx="1">
                  <c:v>9.3340300682582402</c:v>
                </c:pt>
                <c:pt idx="2">
                  <c:v>9.0923019421757552</c:v>
                </c:pt>
                <c:pt idx="3">
                  <c:v>9.1560206312605832</c:v>
                </c:pt>
                <c:pt idx="4">
                  <c:v>9.2185392787995468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Sheet1!$D$2:$D$6</c:f>
              <c:numCache>
                <c:formatCode>General</c:formatCode>
                <c:ptCount val="5"/>
                <c:pt idx="0">
                  <c:v>9.2256383254418903</c:v>
                </c:pt>
                <c:pt idx="1">
                  <c:v>9.0777524279554545</c:v>
                </c:pt>
                <c:pt idx="2">
                  <c:v>9.0962509931679527</c:v>
                </c:pt>
                <c:pt idx="3">
                  <c:v>9.1330406024815485</c:v>
                </c:pt>
                <c:pt idx="4">
                  <c:v>9.1184201214769232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Sheet1!$C$2:$C$6</c:f>
              <c:numCache>
                <c:formatCode>General</c:formatCode>
                <c:ptCount val="5"/>
                <c:pt idx="0">
                  <c:v>8.6457528938375923</c:v>
                </c:pt>
                <c:pt idx="1">
                  <c:v>8.4864774096597326</c:v>
                </c:pt>
                <c:pt idx="2">
                  <c:v>8.3734359082692258</c:v>
                </c:pt>
                <c:pt idx="3">
                  <c:v>8.2102512817317876</c:v>
                </c:pt>
                <c:pt idx="4">
                  <c:v>8.3506127087265973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Sheet1!$D$2:$D$6</c:f>
              <c:numCache>
                <c:formatCode>General</c:formatCode>
                <c:ptCount val="5"/>
                <c:pt idx="0">
                  <c:v>8.3527125999071874</c:v>
                </c:pt>
                <c:pt idx="1">
                  <c:v>8.1476439003273367</c:v>
                </c:pt>
                <c:pt idx="2">
                  <c:v>8.1029975501389142</c:v>
                </c:pt>
                <c:pt idx="3">
                  <c:v>8.1362949069833466</c:v>
                </c:pt>
                <c:pt idx="4">
                  <c:v>8.1842649967041687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Your Trust</c:v>
                </c:pt>
                <c:pt idx="121">
                  <c:v>NHS trust name #122</c:v>
                </c:pt>
                <c:pt idx="122">
                  <c:v>NHS trust name #123</c:v>
                </c:pt>
                <c:pt idx="123">
                  <c:v>NHS trust name #124</c:v>
                </c:pt>
              </c:strCache>
            </c:strRef>
          </c:cat>
          <c:val>
            <c:numRef>
              <c:f>Sheet1!$D$2:$D$125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0-C842-4E08-8AB0-F5B2719C38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Your Trust</c:v>
                </c:pt>
                <c:pt idx="121">
                  <c:v>NHS trust name #122</c:v>
                </c:pt>
                <c:pt idx="122">
                  <c:v>NHS trust name #123</c:v>
                </c:pt>
                <c:pt idx="123">
                  <c:v>NHS trust name #124</c:v>
                </c:pt>
              </c:strCache>
            </c:strRef>
          </c:cat>
          <c:val>
            <c:numRef>
              <c:f>Sheet1!$E$2:$E$125</c:f>
              <c:numCache>
                <c:formatCode>General</c:formatCode>
                <c:ptCount val="124"/>
                <c:pt idx="0">
                  <c:v>6.7066892897533412</c:v>
                </c:pt>
                <c:pt idx="1">
                  <c:v>6.7829882939395656</c:v>
                </c:pt>
                <c:pt idx="2">
                  <c:v>6.8160474862502838</c:v>
                </c:pt>
                <c:pt idx="3">
                  <c:v>6.8526239278549728</c:v>
                </c:pt>
                <c:pt idx="4">
                  <c:v>6.8537726213720536</c:v>
                </c:pt>
                <c:pt idx="5">
                  <c:v>6.8603823718408146</c:v>
                </c:pt>
                <c:pt idx="6">
                  <c:v>6.8983308770531604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1-C842-4E08-8AB0-F5B2719C38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Your Trust</c:v>
                </c:pt>
                <c:pt idx="121">
                  <c:v>NHS trust name #122</c:v>
                </c:pt>
                <c:pt idx="122">
                  <c:v>NHS trust name #123</c:v>
                </c:pt>
                <c:pt idx="123">
                  <c:v>NHS trust name #124</c:v>
                </c:pt>
              </c:strCache>
            </c:strRef>
          </c:cat>
          <c:val>
            <c:numRef>
              <c:f>Sheet1!$F$2:$F$125</c:f>
              <c:numCache>
                <c:formatCode>General</c:formatCode>
                <c:ptCount val="124"/>
                <c:pt idx="0">
                  <c:v>#N/A</c:v>
                </c:pt>
                <c:pt idx="1">
                  <c:v>#N/A</c:v>
                </c:pt>
                <c:pt idx="2">
                  <c:v>#N/A</c:v>
                </c:pt>
                <c:pt idx="3">
                  <c:v>#N/A</c:v>
                </c:pt>
                <c:pt idx="4">
                  <c:v>#N/A</c:v>
                </c:pt>
                <c:pt idx="5">
                  <c:v>#N/A</c:v>
                </c:pt>
                <c:pt idx="6">
                  <c:v>#N/A</c:v>
                </c:pt>
                <c:pt idx="7">
                  <c:v>6.9230757593159291</c:v>
                </c:pt>
                <c:pt idx="8">
                  <c:v>6.9267934192810801</c:v>
                </c:pt>
                <c:pt idx="9">
                  <c:v>6.9483525608255468</c:v>
                </c:pt>
                <c:pt idx="10">
                  <c:v>6.9605904743688196</c:v>
                </c:pt>
                <c:pt idx="11">
                  <c:v>6.975818050041382</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2-C842-4E08-8AB0-F5B2719C38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Your Trust</c:v>
                </c:pt>
                <c:pt idx="121">
                  <c:v>NHS trust name #122</c:v>
                </c:pt>
                <c:pt idx="122">
                  <c:v>NHS trust name #123</c:v>
                </c:pt>
                <c:pt idx="123">
                  <c:v>NHS trust name #124</c:v>
                </c:pt>
              </c:strCache>
            </c:strRef>
          </c:cat>
          <c:val>
            <c:numRef>
              <c:f>Sheet1!$G$2:$G$125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6.9889433284628604</c:v>
                </c:pt>
                <c:pt idx="13">
                  <c:v>6.9941863032753844</c:v>
                </c:pt>
                <c:pt idx="14">
                  <c:v>7.0112487093179601</c:v>
                </c:pt>
                <c:pt idx="15">
                  <c:v>7.013622918866055</c:v>
                </c:pt>
                <c:pt idx="16">
                  <c:v>7.0184764172064309</c:v>
                </c:pt>
                <c:pt idx="17">
                  <c:v>7.0186023390018279</c:v>
                </c:pt>
                <c:pt idx="18">
                  <c:v>7.0300610943727211</c:v>
                </c:pt>
                <c:pt idx="19">
                  <c:v>7.0379274559638594</c:v>
                </c:pt>
                <c:pt idx="20">
                  <c:v>7.0639090905873037</c:v>
                </c:pt>
                <c:pt idx="21">
                  <c:v>7.0690177732280226</c:v>
                </c:pt>
                <c:pt idx="22">
                  <c:v>7.0766519101358156</c:v>
                </c:pt>
                <c:pt idx="23">
                  <c:v>7.0776188173032883</c:v>
                </c:pt>
                <c:pt idx="24">
                  <c:v>7.0894613146908307</c:v>
                </c:pt>
                <c:pt idx="25">
                  <c:v>7.0941815486112274</c:v>
                </c:pt>
                <c:pt idx="26">
                  <c:v>7.1099686121338612</c:v>
                </c:pt>
                <c:pt idx="27">
                  <c:v>7.11164541775429</c:v>
                </c:pt>
                <c:pt idx="28">
                  <c:v>7.1127836340404764</c:v>
                </c:pt>
                <c:pt idx="29">
                  <c:v>7.1197277933661374</c:v>
                </c:pt>
                <c:pt idx="30">
                  <c:v>7.1410637177355927</c:v>
                </c:pt>
                <c:pt idx="31">
                  <c:v>7.1476644998766714</c:v>
                </c:pt>
                <c:pt idx="32">
                  <c:v>7.1479140837361372</c:v>
                </c:pt>
                <c:pt idx="33">
                  <c:v>7.1543983132555349</c:v>
                </c:pt>
                <c:pt idx="34">
                  <c:v>7.1564715509907728</c:v>
                </c:pt>
                <c:pt idx="35">
                  <c:v>7.1582845047729746</c:v>
                </c:pt>
                <c:pt idx="36">
                  <c:v>7.1720681168954146</c:v>
                </c:pt>
                <c:pt idx="37">
                  <c:v>7.1722968842099819</c:v>
                </c:pt>
                <c:pt idx="38">
                  <c:v>7.1733788277079702</c:v>
                </c:pt>
                <c:pt idx="39">
                  <c:v>7.1742967335610901</c:v>
                </c:pt>
                <c:pt idx="40">
                  <c:v>7.1792819238420194</c:v>
                </c:pt>
                <c:pt idx="41">
                  <c:v>7.1835252658063604</c:v>
                </c:pt>
                <c:pt idx="42">
                  <c:v>7.192595145790567</c:v>
                </c:pt>
                <c:pt idx="43">
                  <c:v>7.202386979580063</c:v>
                </c:pt>
                <c:pt idx="44">
                  <c:v>7.2035145508009366</c:v>
                </c:pt>
                <c:pt idx="45">
                  <c:v>7.2231097874423478</c:v>
                </c:pt>
                <c:pt idx="46">
                  <c:v>7.2272957568558391</c:v>
                </c:pt>
                <c:pt idx="47">
                  <c:v>7.2337327685470338</c:v>
                </c:pt>
                <c:pt idx="48">
                  <c:v>7.2389488664596522</c:v>
                </c:pt>
                <c:pt idx="49">
                  <c:v>7.2404361022184691</c:v>
                </c:pt>
                <c:pt idx="50">
                  <c:v>7.2440142040946176</c:v>
                </c:pt>
                <c:pt idx="51">
                  <c:v>7.2469451932078686</c:v>
                </c:pt>
                <c:pt idx="52">
                  <c:v>7.2641898935394096</c:v>
                </c:pt>
                <c:pt idx="53">
                  <c:v>7.2670873142866856</c:v>
                </c:pt>
                <c:pt idx="54">
                  <c:v>7.279078195242767</c:v>
                </c:pt>
                <c:pt idx="55">
                  <c:v>7.2856556983491814</c:v>
                </c:pt>
                <c:pt idx="56">
                  <c:v>7.2969754154987658</c:v>
                </c:pt>
                <c:pt idx="57">
                  <c:v>7.3145532219658538</c:v>
                </c:pt>
                <c:pt idx="58">
                  <c:v>7.3158688548916349</c:v>
                </c:pt>
                <c:pt idx="59">
                  <c:v>7.3196142161351974</c:v>
                </c:pt>
                <c:pt idx="60">
                  <c:v>7.3226329265425889</c:v>
                </c:pt>
                <c:pt idx="61">
                  <c:v>7.3251430217771416</c:v>
                </c:pt>
                <c:pt idx="62">
                  <c:v>7.3276653377098482</c:v>
                </c:pt>
                <c:pt idx="63">
                  <c:v>7.3302670482771104</c:v>
                </c:pt>
                <c:pt idx="64">
                  <c:v>7.3408811402367631</c:v>
                </c:pt>
                <c:pt idx="65">
                  <c:v>7.3424913678372548</c:v>
                </c:pt>
                <c:pt idx="66">
                  <c:v>7.3526103953139499</c:v>
                </c:pt>
                <c:pt idx="67">
                  <c:v>7.3603079730488128</c:v>
                </c:pt>
                <c:pt idx="68">
                  <c:v>7.3606632148168174</c:v>
                </c:pt>
                <c:pt idx="69">
                  <c:v>7.362115986455307</c:v>
                </c:pt>
                <c:pt idx="70">
                  <c:v>7.3707792032768058</c:v>
                </c:pt>
                <c:pt idx="71">
                  <c:v>7.3812500521899702</c:v>
                </c:pt>
                <c:pt idx="72">
                  <c:v>7.3911458645719579</c:v>
                </c:pt>
                <c:pt idx="73">
                  <c:v>7.3975077587492768</c:v>
                </c:pt>
                <c:pt idx="74">
                  <c:v>7.3994024989890104</c:v>
                </c:pt>
                <c:pt idx="75">
                  <c:v>7.4022062459161777</c:v>
                </c:pt>
                <c:pt idx="76">
                  <c:v>7.4123625030755251</c:v>
                </c:pt>
                <c:pt idx="77">
                  <c:v>7.4123763336011379</c:v>
                </c:pt>
                <c:pt idx="78">
                  <c:v>7.4137062886853133</c:v>
                </c:pt>
                <c:pt idx="79">
                  <c:v>7.4162915828339484</c:v>
                </c:pt>
                <c:pt idx="80">
                  <c:v>7.4169888783626119</c:v>
                </c:pt>
                <c:pt idx="81">
                  <c:v>7.4308126487545021</c:v>
                </c:pt>
                <c:pt idx="82">
                  <c:v>7.4321298237310716</c:v>
                </c:pt>
                <c:pt idx="83">
                  <c:v>7.4408060020255258</c:v>
                </c:pt>
                <c:pt idx="84">
                  <c:v>7.4442719032697271</c:v>
                </c:pt>
                <c:pt idx="85">
                  <c:v>7.4454738536028771</c:v>
                </c:pt>
                <c:pt idx="86">
                  <c:v>7.4480788260107724</c:v>
                </c:pt>
                <c:pt idx="87">
                  <c:v>7.4495345303946179</c:v>
                </c:pt>
                <c:pt idx="88">
                  <c:v>7.4518212678275377</c:v>
                </c:pt>
                <c:pt idx="89">
                  <c:v>7.4635955347108558</c:v>
                </c:pt>
                <c:pt idx="90">
                  <c:v>7.4768427735306107</c:v>
                </c:pt>
                <c:pt idx="91">
                  <c:v>7.4835072534091669</c:v>
                </c:pt>
                <c:pt idx="92">
                  <c:v>7.4868036402345544</c:v>
                </c:pt>
                <c:pt idx="93">
                  <c:v>7.4899144456592426</c:v>
                </c:pt>
                <c:pt idx="94">
                  <c:v>7.4912886153512188</c:v>
                </c:pt>
                <c:pt idx="95">
                  <c:v>7.4976858540607996</c:v>
                </c:pt>
                <c:pt idx="96">
                  <c:v>7.5007686279798973</c:v>
                </c:pt>
                <c:pt idx="97">
                  <c:v>7.5085101396868277</c:v>
                </c:pt>
                <c:pt idx="98">
                  <c:v>7.5123018766530452</c:v>
                </c:pt>
                <c:pt idx="99">
                  <c:v>7.51714116531081</c:v>
                </c:pt>
                <c:pt idx="100">
                  <c:v>7.5174271706775881</c:v>
                </c:pt>
                <c:pt idx="101">
                  <c:v>7.5417301056701209</c:v>
                </c:pt>
                <c:pt idx="102">
                  <c:v>7.5470538922473001</c:v>
                </c:pt>
                <c:pt idx="103">
                  <c:v>7.5506943157367541</c:v>
                </c:pt>
                <c:pt idx="104">
                  <c:v>7.554928214934292</c:v>
                </c:pt>
                <c:pt idx="105">
                  <c:v>7.5911814809690012</c:v>
                </c:pt>
                <c:pt idx="106">
                  <c:v>7.5971130095206529</c:v>
                </c:pt>
                <c:pt idx="107">
                  <c:v>7.6008566237805857</c:v>
                </c:pt>
                <c:pt idx="108">
                  <c:v>7.6165825729703656</c:v>
                </c:pt>
                <c:pt idx="109">
                  <c:v>7.6207316140147254</c:v>
                </c:pt>
                <c:pt idx="110">
                  <c:v>7.6342367824776032</c:v>
                </c:pt>
                <c:pt idx="111">
                  <c:v>7.636110052961385</c:v>
                </c:pt>
                <c:pt idx="112">
                  <c:v>7.6542422133483159</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3-C842-4E08-8AB0-F5B2719C38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Your Trust</c:v>
                </c:pt>
                <c:pt idx="121">
                  <c:v>NHS trust name #122</c:v>
                </c:pt>
                <c:pt idx="122">
                  <c:v>NHS trust name #123</c:v>
                </c:pt>
                <c:pt idx="123">
                  <c:v>NHS trust name #124</c:v>
                </c:pt>
              </c:strCache>
            </c:strRef>
          </c:cat>
          <c:val>
            <c:numRef>
              <c:f>Sheet1!$H$2:$H$125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7.6979563482237774</c:v>
                </c:pt>
                <c:pt idx="114">
                  <c:v>7.7164608395264214</c:v>
                </c:pt>
                <c:pt idx="115">
                  <c:v>7.7223219219083488</c:v>
                </c:pt>
                <c:pt idx="116">
                  <c:v>7.7265001873172503</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4-C842-4E08-8AB0-F5B2719C38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Your Trust</c:v>
                </c:pt>
                <c:pt idx="121">
                  <c:v>NHS trust name #122</c:v>
                </c:pt>
                <c:pt idx="122">
                  <c:v>NHS trust name #123</c:v>
                </c:pt>
                <c:pt idx="123">
                  <c:v>NHS trust name #124</c:v>
                </c:pt>
              </c:strCache>
            </c:strRef>
          </c:cat>
          <c:val>
            <c:numRef>
              <c:f>Sheet1!$I$2:$I$125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7.8359316425174423</c:v>
                </c:pt>
                <c:pt idx="118">
                  <c:v>7.9571031767624509</c:v>
                </c:pt>
                <c:pt idx="119">
                  <c:v>8.0388545502628528</c:v>
                </c:pt>
                <c:pt idx="120">
                  <c:v>#N/A</c:v>
                </c:pt>
                <c:pt idx="121">
                  <c:v>#N/A</c:v>
                </c:pt>
                <c:pt idx="122">
                  <c:v>#N/A</c:v>
                </c:pt>
                <c:pt idx="123">
                  <c:v>#N/A</c:v>
                </c:pt>
              </c:numCache>
            </c:numRef>
          </c:val>
          <c:extLst>
            <c:ext xmlns:c16="http://schemas.microsoft.com/office/drawing/2014/chart" uri="{C3380CC4-5D6E-409C-BE32-E72D297353CC}">
              <c16:uniqueId val="{00000005-C842-4E08-8AB0-F5B2719C38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Your Trust</c:v>
                </c:pt>
                <c:pt idx="121">
                  <c:v>NHS trust name #122</c:v>
                </c:pt>
                <c:pt idx="122">
                  <c:v>NHS trust name #123</c:v>
                </c:pt>
                <c:pt idx="123">
                  <c:v>NHS trust name #124</c:v>
                </c:pt>
              </c:strCache>
            </c:strRef>
          </c:cat>
          <c:val>
            <c:numRef>
              <c:f>Sheet1!$J$2:$J$125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7.9701550304101412</c:v>
                </c:pt>
                <c:pt idx="121">
                  <c:v>8.3753543273865549</c:v>
                </c:pt>
                <c:pt idx="122">
                  <c:v>8.4664650458073112</c:v>
                </c:pt>
                <c:pt idx="123">
                  <c:v>8.7892133045872445</c:v>
                </c:pt>
              </c:numCache>
            </c:numRef>
          </c:val>
          <c:extLst>
            <c:ext xmlns:c16="http://schemas.microsoft.com/office/drawing/2014/chart" uri="{C3380CC4-5D6E-409C-BE32-E72D297353CC}">
              <c16:uniqueId val="{00000006-C842-4E08-8AB0-F5B2719C38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Your Trust</c:v>
                </c:pt>
                <c:pt idx="121">
                  <c:v>NHS trust name #122</c:v>
                </c:pt>
                <c:pt idx="122">
                  <c:v>NHS trust name #123</c:v>
                </c:pt>
                <c:pt idx="123">
                  <c:v>NHS trust name #124</c:v>
                </c:pt>
              </c:strCache>
            </c:strRef>
          </c:cat>
          <c:val>
            <c:numRef>
              <c:f>Sheet1!$K$2:$K$125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7.9701550304101412</c:v>
                </c:pt>
                <c:pt idx="121">
                  <c:v>#N/A</c:v>
                </c:pt>
                <c:pt idx="122">
                  <c:v>#N/A</c:v>
                </c:pt>
                <c:pt idx="123">
                  <c:v>#N/A</c:v>
                </c:pt>
              </c:numCache>
            </c:numRef>
          </c:val>
          <c:extLst>
            <c:ext xmlns:c16="http://schemas.microsoft.com/office/drawing/2014/chart" uri="{C3380CC4-5D6E-409C-BE32-E72D297353CC}">
              <c16:uniqueId val="{00000007-C842-4E08-8AB0-F5B2719C38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6199458358029988"/>
          <c:h val="0.1803266112979185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ln>
              <a:noFill/>
            </a:ln>
          </c:spPr>
          <c:dPt>
            <c:idx val="0"/>
            <c:bubble3D val="0"/>
            <c:spPr>
              <a:solidFill>
                <a:srgbClr val="6D276A"/>
              </a:solidFill>
              <a:ln w="19050">
                <a:noFill/>
              </a:ln>
              <a:effectLst/>
            </c:spPr>
            <c:extLst>
              <c:ext xmlns:c16="http://schemas.microsoft.com/office/drawing/2014/chart" uri="{C3380CC4-5D6E-409C-BE32-E72D297353CC}">
                <c16:uniqueId val="{00000001-E3D0-450B-B667-9302F20E05EC}"/>
              </c:ext>
            </c:extLst>
          </c:dPt>
          <c:dPt>
            <c:idx val="1"/>
            <c:bubble3D val="0"/>
            <c:spPr>
              <a:solidFill>
                <a:srgbClr val="F2F2F2"/>
              </a:solidFill>
              <a:ln>
                <a:noFill/>
              </a:ln>
            </c:spPr>
            <c:extLst>
              <c:ext xmlns:c16="http://schemas.microsoft.com/office/drawing/2014/chart" uri="{C3380CC4-5D6E-409C-BE32-E72D297353CC}">
                <c16:uniqueId val="{00000003-E3D0-450B-B667-9302F20E05EC}"/>
              </c:ext>
            </c:extLst>
          </c:dPt>
          <c:cat>
            <c:strRef>
              <c:f>'for chart'!$A$1:$A$2</c:f>
              <c:strCache>
                <c:ptCount val="2"/>
                <c:pt idx="0">
                  <c:v>Yes</c:v>
                </c:pt>
                <c:pt idx="1">
                  <c:v>No</c:v>
                </c:pt>
              </c:strCache>
            </c:strRef>
          </c:cat>
          <c:val>
            <c:numRef>
              <c:f>'for chart'!$B$1:$B$2</c:f>
              <c:numCache>
                <c:formatCode>0%</c:formatCode>
                <c:ptCount val="2"/>
                <c:pt idx="0">
                  <c:v>0.830952380952381</c:v>
                </c:pt>
                <c:pt idx="1">
                  <c:v>0.16904761904761911</c:v>
                </c:pt>
              </c:numCache>
            </c:numRef>
          </c:val>
          <c:extLst>
            <c:ext xmlns:c16="http://schemas.microsoft.com/office/drawing/2014/chart" uri="{C3380CC4-5D6E-409C-BE32-E72D297353CC}">
              <c16:uniqueId val="{00000004-E3D0-450B-B667-9302F20E05E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2.7812718300940338</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0.30160540243812317</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0.11521261744023592</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1.2028033170115555</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0.11521261744023548</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0.41325576455411017</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1.2322966749700903</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4.7988497952799296</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3.79949150847817</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Q8_8. Were you ever prevented from sleeping at night by any of the following?  I was not prevented from sleeping</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8.1962913544944467</c:v>
                </c:pt>
              </c:numCache>
            </c:numRef>
          </c:val>
          <c:extLst>
            <c:ext xmlns:c16="http://schemas.microsoft.com/office/drawing/2014/chart" uri="{C3380CC4-5D6E-409C-BE32-E72D297353CC}">
              <c16:uniqueId val="{00000000-00C6-48E2-835F-21C7AA9B4A8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0.3605019113874306</c:v>
                </c:pt>
              </c:numCache>
            </c:numRef>
          </c:val>
          <c:extLst>
            <c:ext xmlns:c16="http://schemas.microsoft.com/office/drawing/2014/chart" uri="{C3380CC4-5D6E-409C-BE32-E72D297353CC}">
              <c16:uniqueId val="{00000001-00C6-48E2-835F-21C7AA9B4A8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0.19358580258218083</c:v>
                </c:pt>
              </c:numCache>
            </c:numRef>
          </c:val>
          <c:extLst>
            <c:ext xmlns:c16="http://schemas.microsoft.com/office/drawing/2014/chart" uri="{C3380CC4-5D6E-409C-BE32-E72D297353CC}">
              <c16:uniqueId val="{00000002-00C6-48E2-835F-21C7AA9B4A8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5.3970274410634289E-2</c:v>
                </c:pt>
              </c:numCache>
            </c:numRef>
          </c:val>
          <c:extLst>
            <c:ext xmlns:c16="http://schemas.microsoft.com/office/drawing/2014/chart" uri="{C3380CC4-5D6E-409C-BE32-E72D297353CC}">
              <c16:uniqueId val="{00000003-00C6-48E2-835F-21C7AA9B4A8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0.56344197817403696</c:v>
                </c:pt>
              </c:numCache>
            </c:numRef>
          </c:val>
          <c:extLst>
            <c:ext xmlns:c16="http://schemas.microsoft.com/office/drawing/2014/chart" uri="{C3380CC4-5D6E-409C-BE32-E72D297353CC}">
              <c16:uniqueId val="{00000004-00C6-48E2-835F-21C7AA9B4A8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5.3970274410634289E-2</c:v>
                </c:pt>
              </c:numCache>
            </c:numRef>
          </c:val>
          <c:extLst>
            <c:ext xmlns:c16="http://schemas.microsoft.com/office/drawing/2014/chart" uri="{C3380CC4-5D6E-409C-BE32-E72D297353CC}">
              <c16:uniqueId val="{00000005-00C6-48E2-835F-21C7AA9B4A8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8.0996735974123268E-2</c:v>
                </c:pt>
              </c:numCache>
            </c:numRef>
          </c:val>
          <c:extLst>
            <c:ext xmlns:c16="http://schemas.microsoft.com/office/drawing/2014/chart" uri="{C3380CC4-5D6E-409C-BE32-E72D297353CC}">
              <c16:uniqueId val="{00000006-00C6-48E2-835F-21C7AA9B4A8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0C6-48E2-835F-21C7AA9B4A8D}"/>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9.4021760490257513</c:v>
                </c:pt>
              </c:numCache>
            </c:numRef>
          </c:xVal>
          <c:yVal>
            <c:numLit>
              <c:formatCode>General</c:formatCode>
              <c:ptCount val="1"/>
              <c:pt idx="0">
                <c:v>1</c:v>
              </c:pt>
            </c:numLit>
          </c:yVal>
          <c:smooth val="0"/>
          <c:extLst>
            <c:ext xmlns:c16="http://schemas.microsoft.com/office/drawing/2014/chart" uri="{C3380CC4-5D6E-409C-BE32-E72D297353CC}">
              <c16:uniqueId val="{00000008-00C6-48E2-835F-21C7AA9B4A8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C6-48E2-835F-21C7AA9B4A8D}"/>
              </c:ext>
            </c:extLst>
          </c:dPt>
          <c:xVal>
            <c:numRef>
              <c:f>Sheet1!$B$12</c:f>
              <c:numCache>
                <c:formatCode>0.0</c:formatCode>
                <c:ptCount val="1"/>
                <c:pt idx="0">
                  <c:v>9.0860703319617109</c:v>
                </c:pt>
              </c:numCache>
            </c:numRef>
          </c:xVal>
          <c:yVal>
            <c:numLit>
              <c:formatCode>General</c:formatCode>
              <c:ptCount val="1"/>
              <c:pt idx="0">
                <c:v>1</c:v>
              </c:pt>
            </c:numLit>
          </c:yVal>
          <c:smooth val="0"/>
          <c:extLst>
            <c:ext xmlns:c16="http://schemas.microsoft.com/office/drawing/2014/chart" uri="{C3380CC4-5D6E-409C-BE32-E72D297353CC}">
              <c16:uniqueId val="{0000000A-00C6-48E2-835F-21C7AA9B4A8D}"/>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C6-48E2-835F-21C7AA9B4A8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Q8_6. Were you ever prevented from sleeping at night by any of the following?  Room temperature</c:v>
                  </c:pt>
                </c15:dlblRangeCache>
              </c15:datalabelsRange>
            </c:ext>
            <c:ext xmlns:c16="http://schemas.microsoft.com/office/drawing/2014/chart" uri="{C3380CC4-5D6E-409C-BE32-E72D297353CC}">
              <c16:uniqueId val="{0000000C-00C6-48E2-835F-21C7AA9B4A8D}"/>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7.317458000301631</c:v>
                </c:pt>
              </c:numCache>
            </c:numRef>
          </c:val>
          <c:extLst>
            <c:ext xmlns:c16="http://schemas.microsoft.com/office/drawing/2014/chart" uri="{C3380CC4-5D6E-409C-BE32-E72D297353CC}">
              <c16:uniqueId val="{00000000-C47F-4E33-A9C0-218AE682E2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0.26090259057168019</c:v>
                </c:pt>
              </c:numCache>
            </c:numRef>
          </c:val>
          <c:extLst>
            <c:ext xmlns:c16="http://schemas.microsoft.com/office/drawing/2014/chart" uri="{C3380CC4-5D6E-409C-BE32-E72D297353CC}">
              <c16:uniqueId val="{00000001-C47F-4E33-A9C0-218AE682E2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0.28492175707202527</c:v>
                </c:pt>
              </c:numCache>
            </c:numRef>
          </c:val>
          <c:extLst>
            <c:ext xmlns:c16="http://schemas.microsoft.com/office/drawing/2014/chart" uri="{C3380CC4-5D6E-409C-BE32-E72D297353CC}">
              <c16:uniqueId val="{00000002-C47F-4E33-A9C0-218AE682E2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7.9434055646767199E-2</c:v>
                </c:pt>
              </c:numCache>
            </c:numRef>
          </c:val>
          <c:extLst>
            <c:ext xmlns:c16="http://schemas.microsoft.com/office/drawing/2014/chart" uri="{C3380CC4-5D6E-409C-BE32-E72D297353CC}">
              <c16:uniqueId val="{00000003-C47F-4E33-A9C0-218AE682E2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0.82928022762068121</c:v>
                </c:pt>
              </c:numCache>
            </c:numRef>
          </c:val>
          <c:extLst>
            <c:ext xmlns:c16="http://schemas.microsoft.com/office/drawing/2014/chart" uri="{C3380CC4-5D6E-409C-BE32-E72D297353CC}">
              <c16:uniqueId val="{00000004-C47F-4E33-A9C0-218AE682E2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7.9434055646768087E-2</c:v>
                </c:pt>
              </c:numCache>
            </c:numRef>
          </c:val>
          <c:extLst>
            <c:ext xmlns:c16="http://schemas.microsoft.com/office/drawing/2014/chart" uri="{C3380CC4-5D6E-409C-BE32-E72D297353CC}">
              <c16:uniqueId val="{00000005-C47F-4E33-A9C0-218AE682E2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0.2849217570720235</c:v>
                </c:pt>
              </c:numCache>
            </c:numRef>
          </c:val>
          <c:extLst>
            <c:ext xmlns:c16="http://schemas.microsoft.com/office/drawing/2014/chart" uri="{C3380CC4-5D6E-409C-BE32-E72D297353CC}">
              <c16:uniqueId val="{00000006-C47F-4E33-A9C0-218AE682E2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0.14902435494888344</c:v>
                </c:pt>
              </c:numCache>
            </c:numRef>
          </c:val>
          <c:extLst>
            <c:ext xmlns:c16="http://schemas.microsoft.com/office/drawing/2014/chart" uri="{C3380CC4-5D6E-409C-BE32-E72D297353CC}">
              <c16:uniqueId val="{00000007-C47F-4E33-A9C0-218AE682E2D7}"/>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8.8926021226969851</c:v>
                </c:pt>
              </c:numCache>
            </c:numRef>
          </c:xVal>
          <c:yVal>
            <c:numLit>
              <c:formatCode>General</c:formatCode>
              <c:ptCount val="1"/>
              <c:pt idx="0">
                <c:v>1</c:v>
              </c:pt>
            </c:numLit>
          </c:yVal>
          <c:smooth val="0"/>
          <c:extLst>
            <c:ext xmlns:c16="http://schemas.microsoft.com/office/drawing/2014/chart" uri="{C3380CC4-5D6E-409C-BE32-E72D297353CC}">
              <c16:uniqueId val="{00000008-C47F-4E33-A9C0-218AE682E2D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7F-4E33-A9C0-218AE682E2D7}"/>
              </c:ext>
            </c:extLst>
          </c:dPt>
          <c:xVal>
            <c:numRef>
              <c:f>Sheet1!$B$12</c:f>
              <c:numCache>
                <c:formatCode>0.0</c:formatCode>
                <c:ptCount val="1"/>
                <c:pt idx="0">
                  <c:v>8.3573565174024438</c:v>
                </c:pt>
              </c:numCache>
            </c:numRef>
          </c:xVal>
          <c:yVal>
            <c:numLit>
              <c:formatCode>General</c:formatCode>
              <c:ptCount val="1"/>
              <c:pt idx="0">
                <c:v>1</c:v>
              </c:pt>
            </c:numLit>
          </c:yVal>
          <c:smooth val="0"/>
          <c:extLst>
            <c:ext xmlns:c16="http://schemas.microsoft.com/office/drawing/2014/chart" uri="{C3380CC4-5D6E-409C-BE32-E72D297353CC}">
              <c16:uniqueId val="{0000000A-C47F-4E33-A9C0-218AE682E2D7}"/>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47F-4E33-A9C0-218AE682E2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Q8_4. Were you ever prevented from sleeping at night by any of the following?  Hospital lighting</c:v>
                  </c:pt>
                </c15:dlblRangeCache>
              </c15:datalabelsRange>
            </c:ext>
            <c:ext xmlns:c16="http://schemas.microsoft.com/office/drawing/2014/chart" uri="{C3380CC4-5D6E-409C-BE32-E72D297353CC}">
              <c16:uniqueId val="{0000000C-C47F-4E33-A9C0-218AE682E2D7}"/>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7.4909699364502709</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0.15629949338212423</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0.25634320735299632</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7.1466569653370726E-2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0.74610080861241457</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7.1466569653372503E-2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0.25634320735299454</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0.41321854265965285</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8.6956385795580875</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8.3481296111449694</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Q8_2. Were you ever prevented from sleeping at night by any of the following?  Noise from staff</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5.4843556321313809</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9.4987825976891926E-2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0.15325414523443648</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1.5999514491489721</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0.15325414523443559</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0.54970679745902551</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1.3738179857354158</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7.3562462286003214</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6.5325733279171949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Q8_1. Were you ever prevented from sleeping at night by any of the following?  Noise from other patients</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8.2097371788781732</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3.3497296698511647E-2</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0.25399639759795356</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7.081229663964983E-2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0.73927029153346879</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7.081229663964983E-2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0.25399639759795356</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0.26321063332114036</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9.2941141377186991</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8.9376783155810227</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How clean was the hospital room or ward that you were in?</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5.1525638525439712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0.40173210439723572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0.16571316133040614</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1.7300218027255312</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0.16571316133040614</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0.59439600196392739</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0.81514942736113838</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7.3514582999912204</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6.5850200196343787</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the hospital staff explain the reasons for changing wards during the night in a way you could understand?</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Coventry and Warwickshire NHS Trust</c:v>
                </c:pt>
                <c:pt idx="2">
                  <c:v>Walsall Healthcare NHS Trust</c:v>
                </c:pt>
                <c:pt idx="3">
                  <c:v>University Hospitals Birmingham NHS Foundation Trust</c:v>
                </c:pt>
                <c:pt idx="4">
                  <c:v>The Dudley Group NHS Foundation Trust</c:v>
                </c:pt>
              </c:strCache>
            </c:strRef>
          </c:cat>
          <c:val>
            <c:numRef>
              <c:f>Sheet1!$B$2:$B$6</c:f>
              <c:numCache>
                <c:formatCode>0.0</c:formatCode>
                <c:ptCount val="5"/>
                <c:pt idx="0">
                  <c:v>6.8613265520093289</c:v>
                </c:pt>
                <c:pt idx="1">
                  <c:v>7.3805416340994388</c:v>
                </c:pt>
                <c:pt idx="2">
                  <c:v>7.5132496468060754</c:v>
                </c:pt>
                <c:pt idx="3">
                  <c:v>7.592022756355183</c:v>
                </c:pt>
                <c:pt idx="4">
                  <c:v>7.6058603084869176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Coventry and Warwickshire NHS Trust</c:v>
                </c:pt>
                <c:pt idx="2">
                  <c:v>Walsall Healthcare NHS Trust</c:v>
                </c:pt>
                <c:pt idx="3">
                  <c:v>University Hospitals Birmingham NHS Foundation Trust</c:v>
                </c:pt>
                <c:pt idx="4">
                  <c:v>The Dudley Group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University Hospitals of Derby and Burton NHS Foundation Trust</c:v>
                </c:pt>
                <c:pt idx="3">
                  <c:v>Sherwood Forest Hospitals NHS Foundation Trust</c:v>
                </c:pt>
                <c:pt idx="4">
                  <c:v>Nottingham University Hospitals NHS Trust</c:v>
                </c:pt>
              </c:strCache>
            </c:strRef>
          </c:cat>
          <c:val>
            <c:numRef>
              <c:f>Sheet1!$B$2:$B$6</c:f>
              <c:numCache>
                <c:formatCode>0.0</c:formatCode>
                <c:ptCount val="5"/>
                <c:pt idx="0">
                  <c:v>9.1167031370022222</c:v>
                </c:pt>
                <c:pt idx="1">
                  <c:v>8.4842751372349774</c:v>
                </c:pt>
                <c:pt idx="2">
                  <c:v>8.4042455944365653</c:v>
                </c:pt>
                <c:pt idx="3">
                  <c:v>8.2468401511864151</c:v>
                </c:pt>
                <c:pt idx="4">
                  <c:v>8.2345687113495707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University Hospitals of Derby and Burton NHS Foundation Trust</c:v>
                </c:pt>
                <c:pt idx="3">
                  <c:v>Sherwood Forest Hospitals NHS Foundation Trust</c:v>
                </c:pt>
                <c:pt idx="4">
                  <c:v>Nottingham University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6.8613265520093289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F840-4BEC-B1DF-692CA2757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7.1760018735335098</c:v>
                </c:pt>
                <c:pt idx="2">
                  <c:v>7.1803102985197569</c:v>
                </c:pt>
                <c:pt idx="3">
                  <c:v>7.2208152156206209</c:v>
                </c:pt>
                <c:pt idx="4">
                  <c:v>7.2699134819488993</c:v>
                </c:pt>
                <c:pt idx="5">
                  <c:v>7.3198275813405278</c:v>
                </c:pt>
                <c:pt idx="6">
                  <c:v>7.331546570248868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F840-4BEC-B1DF-692CA2757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7.3805416340994388</c:v>
                </c:pt>
                <c:pt idx="8">
                  <c:v>7.3906082049444333</c:v>
                </c:pt>
                <c:pt idx="9">
                  <c:v>7.4335685183705227</c:v>
                </c:pt>
                <c:pt idx="10">
                  <c:v>7.4529498600535673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F840-4BEC-B1DF-692CA2757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7.5132496468060754</c:v>
                </c:pt>
                <c:pt idx="12">
                  <c:v>7.5274187924363058</c:v>
                </c:pt>
                <c:pt idx="13">
                  <c:v>7.5497543773601761</c:v>
                </c:pt>
                <c:pt idx="14">
                  <c:v>7.5514960816680254</c:v>
                </c:pt>
                <c:pt idx="15">
                  <c:v>7.5550422577691636</c:v>
                </c:pt>
                <c:pt idx="16">
                  <c:v>7.560976576688871</c:v>
                </c:pt>
                <c:pt idx="17">
                  <c:v>7.5697354593261714</c:v>
                </c:pt>
                <c:pt idx="18">
                  <c:v>7.592022756355183</c:v>
                </c:pt>
                <c:pt idx="19">
                  <c:v>7.6058603084869176</c:v>
                </c:pt>
                <c:pt idx="20">
                  <c:v>7.6103949639168063</c:v>
                </c:pt>
                <c:pt idx="21">
                  <c:v>7.6227509052643443</c:v>
                </c:pt>
                <c:pt idx="22">
                  <c:v>7.6244303340475286</c:v>
                </c:pt>
                <c:pt idx="23">
                  <c:v>7.6274109505687928</c:v>
                </c:pt>
                <c:pt idx="24">
                  <c:v>7.6419169523961248</c:v>
                </c:pt>
                <c:pt idx="25">
                  <c:v>7.6454124181783154</c:v>
                </c:pt>
                <c:pt idx="26">
                  <c:v>7.6476332418777968</c:v>
                </c:pt>
                <c:pt idx="27">
                  <c:v>7.662298435783808</c:v>
                </c:pt>
                <c:pt idx="28">
                  <c:v>7.6744116624242924</c:v>
                </c:pt>
                <c:pt idx="29">
                  <c:v>7.6827497736369708</c:v>
                </c:pt>
                <c:pt idx="30">
                  <c:v>7.6913096573044601</c:v>
                </c:pt>
                <c:pt idx="31">
                  <c:v>7.6981178604121023</c:v>
                </c:pt>
                <c:pt idx="32">
                  <c:v>7.6989382984883621</c:v>
                </c:pt>
                <c:pt idx="33">
                  <c:v>7.7030211295856983</c:v>
                </c:pt>
                <c:pt idx="34">
                  <c:v>7.7061951492219878</c:v>
                </c:pt>
                <c:pt idx="35">
                  <c:v>7.7082423926119308</c:v>
                </c:pt>
                <c:pt idx="36">
                  <c:v>7.7102215982064282</c:v>
                </c:pt>
                <c:pt idx="37">
                  <c:v>7.7258669110973406</c:v>
                </c:pt>
                <c:pt idx="38">
                  <c:v>7.7361807285451976</c:v>
                </c:pt>
                <c:pt idx="39">
                  <c:v>7.7362027328065492</c:v>
                </c:pt>
                <c:pt idx="40">
                  <c:v>7.7515982014031319</c:v>
                </c:pt>
                <c:pt idx="41">
                  <c:v>7.7655858482335827</c:v>
                </c:pt>
                <c:pt idx="42">
                  <c:v>7.7688379276709698</c:v>
                </c:pt>
                <c:pt idx="43">
                  <c:v>7.7727461419774162</c:v>
                </c:pt>
                <c:pt idx="44">
                  <c:v>7.7757649352560856</c:v>
                </c:pt>
                <c:pt idx="45">
                  <c:v>7.7813169201493206</c:v>
                </c:pt>
                <c:pt idx="46">
                  <c:v>7.7819024569568622</c:v>
                </c:pt>
                <c:pt idx="47">
                  <c:v>7.7969078446249993</c:v>
                </c:pt>
                <c:pt idx="48">
                  <c:v>7.7983156391365798</c:v>
                </c:pt>
                <c:pt idx="49">
                  <c:v>7.8117285689129066</c:v>
                </c:pt>
                <c:pt idx="50">
                  <c:v>7.8142323013477029</c:v>
                </c:pt>
                <c:pt idx="51">
                  <c:v>7.8180231375260174</c:v>
                </c:pt>
                <c:pt idx="52">
                  <c:v>7.8193803646351316</c:v>
                </c:pt>
                <c:pt idx="53">
                  <c:v>7.8238074926762504</c:v>
                </c:pt>
                <c:pt idx="54">
                  <c:v>7.8290913362023007</c:v>
                </c:pt>
                <c:pt idx="55">
                  <c:v>7.8309161023173557</c:v>
                </c:pt>
                <c:pt idx="56">
                  <c:v>7.8440517178748914</c:v>
                </c:pt>
                <c:pt idx="57">
                  <c:v>7.854852652028482</c:v>
                </c:pt>
                <c:pt idx="58">
                  <c:v>7.8747604802924922</c:v>
                </c:pt>
                <c:pt idx="59">
                  <c:v>7.8861345667161364</c:v>
                </c:pt>
                <c:pt idx="60">
                  <c:v>7.8879840222560489</c:v>
                </c:pt>
                <c:pt idx="61">
                  <c:v>7.8936136642062849</c:v>
                </c:pt>
                <c:pt idx="62">
                  <c:v>7.9095098404554829</c:v>
                </c:pt>
                <c:pt idx="63">
                  <c:v>7.9134760097778551</c:v>
                </c:pt>
                <c:pt idx="64">
                  <c:v>7.9213989265521203</c:v>
                </c:pt>
                <c:pt idx="65">
                  <c:v>7.9277208259302352</c:v>
                </c:pt>
                <c:pt idx="66">
                  <c:v>7.9282689761131664</c:v>
                </c:pt>
                <c:pt idx="67">
                  <c:v>7.9340003631480389</c:v>
                </c:pt>
                <c:pt idx="68">
                  <c:v>7.9506511186741111</c:v>
                </c:pt>
                <c:pt idx="69">
                  <c:v>7.9579490348346269</c:v>
                </c:pt>
                <c:pt idx="70">
                  <c:v>7.9584219817541477</c:v>
                </c:pt>
                <c:pt idx="71">
                  <c:v>7.9745344769347524</c:v>
                </c:pt>
                <c:pt idx="72">
                  <c:v>7.975340539868971</c:v>
                </c:pt>
                <c:pt idx="73">
                  <c:v>7.9767979636163586</c:v>
                </c:pt>
                <c:pt idx="74">
                  <c:v>7.9837609497051147</c:v>
                </c:pt>
                <c:pt idx="75">
                  <c:v>7.9866607582534783</c:v>
                </c:pt>
                <c:pt idx="76">
                  <c:v>7.9924839737545144</c:v>
                </c:pt>
                <c:pt idx="77">
                  <c:v>8.0071239895977442</c:v>
                </c:pt>
                <c:pt idx="78">
                  <c:v>8.016206627700285</c:v>
                </c:pt>
                <c:pt idx="79">
                  <c:v>8.0210052705755484</c:v>
                </c:pt>
                <c:pt idx="80">
                  <c:v>8.0274665027370737</c:v>
                </c:pt>
                <c:pt idx="81">
                  <c:v>8.0284010026310106</c:v>
                </c:pt>
                <c:pt idx="82">
                  <c:v>8.0302336990846754</c:v>
                </c:pt>
                <c:pt idx="83">
                  <c:v>8.0344865791424347</c:v>
                </c:pt>
                <c:pt idx="84">
                  <c:v>8.0400850473992627</c:v>
                </c:pt>
                <c:pt idx="85">
                  <c:v>8.0451159020467244</c:v>
                </c:pt>
                <c:pt idx="86">
                  <c:v>8.0579972687765231</c:v>
                </c:pt>
                <c:pt idx="87">
                  <c:v>8.064710826510094</c:v>
                </c:pt>
                <c:pt idx="88">
                  <c:v>8.0706149202307866</c:v>
                </c:pt>
                <c:pt idx="89">
                  <c:v>8.0754510667283093</c:v>
                </c:pt>
                <c:pt idx="90">
                  <c:v>8.0797364644291516</c:v>
                </c:pt>
                <c:pt idx="91">
                  <c:v>8.0898306080836484</c:v>
                </c:pt>
                <c:pt idx="92">
                  <c:v>8.1124446263928629</c:v>
                </c:pt>
                <c:pt idx="93">
                  <c:v>8.1127564732476287</c:v>
                </c:pt>
                <c:pt idx="94">
                  <c:v>8.1300328418666101</c:v>
                </c:pt>
                <c:pt idx="95">
                  <c:v>8.1342827338892043</c:v>
                </c:pt>
                <c:pt idx="96">
                  <c:v>8.1764720299156082</c:v>
                </c:pt>
                <c:pt idx="97">
                  <c:v>8.179247311353306</c:v>
                </c:pt>
                <c:pt idx="98">
                  <c:v>8.1867891628733247</c:v>
                </c:pt>
                <c:pt idx="99">
                  <c:v>8.1965198555998082</c:v>
                </c:pt>
                <c:pt idx="100">
                  <c:v>8.2202008415757568</c:v>
                </c:pt>
                <c:pt idx="101">
                  <c:v>8.2210332317889261</c:v>
                </c:pt>
                <c:pt idx="102">
                  <c:v>8.2248567897503015</c:v>
                </c:pt>
                <c:pt idx="103">
                  <c:v>8.2248810678577904</c:v>
                </c:pt>
                <c:pt idx="104">
                  <c:v>8.2266212787965891</c:v>
                </c:pt>
                <c:pt idx="105">
                  <c:v>8.2345687113495707</c:v>
                </c:pt>
                <c:pt idx="106">
                  <c:v>8.2382350442361449</c:v>
                </c:pt>
                <c:pt idx="107">
                  <c:v>8.2409132515750514</c:v>
                </c:pt>
                <c:pt idx="108">
                  <c:v>8.2421040326294133</c:v>
                </c:pt>
                <c:pt idx="109">
                  <c:v>8.2438645674428521</c:v>
                </c:pt>
                <c:pt idx="110">
                  <c:v>8.2468401511864151</c:v>
                </c:pt>
                <c:pt idx="111">
                  <c:v>8.2563351134059655</c:v>
                </c:pt>
                <c:pt idx="112">
                  <c:v>8.2916172144459033</c:v>
                </c:pt>
                <c:pt idx="113">
                  <c:v>8.2965006044216469</c:v>
                </c:pt>
                <c:pt idx="114">
                  <c:v>8.3095097197553844</c:v>
                </c:pt>
                <c:pt idx="115">
                  <c:v>8.3178084065244136</c:v>
                </c:pt>
                <c:pt idx="116">
                  <c:v>8.3411719776428921</c:v>
                </c:pt>
                <c:pt idx="117">
                  <c:v>8.3610224878996728</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F840-4BEC-B1DF-692CA2757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8.333601765968055</c:v>
                </c:pt>
                <c:pt idx="119">
                  <c:v>8.39928357378035</c:v>
                </c:pt>
                <c:pt idx="120">
                  <c:v>8.4042455944365653</c:v>
                </c:pt>
                <c:pt idx="121">
                  <c:v>8.4518623230112944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F840-4BEC-B1DF-692CA2757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8.4687492642833639</c:v>
                </c:pt>
                <c:pt idx="123">
                  <c:v>8.4842751372349774</c:v>
                </c:pt>
                <c:pt idx="124">
                  <c:v>8.5169049355203814</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F840-4BEC-B1DF-692CA2757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8.7649774256047372</c:v>
                </c:pt>
                <c:pt idx="126">
                  <c:v>8.9369512026119153</c:v>
                </c:pt>
                <c:pt idx="127">
                  <c:v>8.999290465538321</c:v>
                </c:pt>
                <c:pt idx="128">
                  <c:v>9.1167031370022222</c:v>
                </c:pt>
                <c:pt idx="129">
                  <c:v>9.1807315488501757</c:v>
                </c:pt>
                <c:pt idx="130">
                  <c:v>9.2319181906085763</c:v>
                </c:pt>
              </c:numCache>
            </c:numRef>
          </c:val>
          <c:extLst>
            <c:ext xmlns:c16="http://schemas.microsoft.com/office/drawing/2014/chart" uri="{C3380CC4-5D6E-409C-BE32-E72D297353CC}">
              <c16:uniqueId val="{00000006-F840-4BEC-B1DF-692CA2757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8.2468401511864151</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F840-4BEC-B1DF-692CA2757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332230292071485"/>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3BE2-4865-B720-0E48F048A8F5}"/>
              </c:ext>
            </c:extLst>
          </c:dPt>
          <c:dPt>
            <c:idx val="1"/>
            <c:invertIfNegative val="0"/>
            <c:bubble3D val="0"/>
            <c:extLst>
              <c:ext xmlns:c16="http://schemas.microsoft.com/office/drawing/2014/chart" uri="{C3380CC4-5D6E-409C-BE32-E72D297353CC}">
                <c16:uniqueId val="{00000001-3BE2-4865-B720-0E48F048A8F5}"/>
              </c:ext>
            </c:extLst>
          </c:dPt>
          <c:dPt>
            <c:idx val="3"/>
            <c:invertIfNegative val="0"/>
            <c:bubble3D val="0"/>
            <c:extLst>
              <c:ext xmlns:c16="http://schemas.microsoft.com/office/drawing/2014/chart" uri="{C3380CC4-5D6E-409C-BE32-E72D297353CC}">
                <c16:uniqueId val="{00000002-3BE2-4865-B720-0E48F048A8F5}"/>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16-35</c:v>
                </c:pt>
                <c:pt idx="1">
                  <c:v>36-50</c:v>
                </c:pt>
                <c:pt idx="2">
                  <c:v>51-85</c:v>
                </c:pt>
                <c:pt idx="3">
                  <c:v>66+</c:v>
                </c:pt>
              </c:strCache>
            </c:strRef>
          </c:cat>
          <c:val>
            <c:numRef>
              <c:f>Sheet1!$B$2:$B$5</c:f>
              <c:numCache>
                <c:formatCode>0%</c:formatCode>
                <c:ptCount val="4"/>
                <c:pt idx="0">
                  <c:v>3.5010940919037198E-2</c:v>
                </c:pt>
                <c:pt idx="1">
                  <c:v>8.3150984682713341E-2</c:v>
                </c:pt>
                <c:pt idx="2">
                  <c:v>0.22100656455142231</c:v>
                </c:pt>
                <c:pt idx="3">
                  <c:v>0.66083150984682715</c:v>
                </c:pt>
              </c:numCache>
            </c:numRef>
          </c:val>
          <c:extLst>
            <c:ext xmlns:c16="http://schemas.microsoft.com/office/drawing/2014/chart" uri="{C3380CC4-5D6E-409C-BE32-E72D297353CC}">
              <c16:uniqueId val="{00000003-3BE2-4865-B720-0E48F048A8F5}"/>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7972512064890607"/>
          <c:w val="0.74050409342017565"/>
          <c:h val="0.512475309178616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8.8690089963071976</c:v>
                </c:pt>
              </c:numCache>
            </c:numRef>
          </c:val>
          <c:extLst>
            <c:ext xmlns:c16="http://schemas.microsoft.com/office/drawing/2014/chart" uri="{C3380CC4-5D6E-409C-BE32-E72D297353CC}">
              <c16:uniqueId val="{00000000-74F8-4B0E-A5D6-394BA73B467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3.277827390331467E-2</c:v>
                </c:pt>
              </c:numCache>
            </c:numRef>
          </c:val>
          <c:extLst>
            <c:ext xmlns:c16="http://schemas.microsoft.com/office/drawing/2014/chart" uri="{C3380CC4-5D6E-409C-BE32-E72D297353CC}">
              <c16:uniqueId val="{00000001-74F8-4B0E-A5D6-394BA73B467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0.18344651520489386</c:v>
                </c:pt>
              </c:numCache>
            </c:numRef>
          </c:val>
          <c:extLst>
            <c:ext xmlns:c16="http://schemas.microsoft.com/office/drawing/2014/chart" uri="{C3380CC4-5D6E-409C-BE32-E72D297353CC}">
              <c16:uniqueId val="{00000002-74F8-4B0E-A5D6-394BA73B467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5.1143516896491548E-2</c:v>
                </c:pt>
              </c:numCache>
            </c:numRef>
          </c:val>
          <c:extLst>
            <c:ext xmlns:c16="http://schemas.microsoft.com/office/drawing/2014/chart" uri="{C3380CC4-5D6E-409C-BE32-E72D297353CC}">
              <c16:uniqueId val="{00000003-74F8-4B0E-A5D6-394BA73B467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0.53393103232505723</c:v>
                </c:pt>
              </c:numCache>
            </c:numRef>
          </c:val>
          <c:extLst>
            <c:ext xmlns:c16="http://schemas.microsoft.com/office/drawing/2014/chart" uri="{C3380CC4-5D6E-409C-BE32-E72D297353CC}">
              <c16:uniqueId val="{00000004-74F8-4B0E-A5D6-394BA73B467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5.1143516896491548E-2</c:v>
                </c:pt>
              </c:numCache>
            </c:numRef>
          </c:val>
          <c:extLst>
            <c:ext xmlns:c16="http://schemas.microsoft.com/office/drawing/2014/chart" uri="{C3380CC4-5D6E-409C-BE32-E72D297353CC}">
              <c16:uniqueId val="{00000005-74F8-4B0E-A5D6-394BA73B467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0.15302538578962732</c:v>
                </c:pt>
              </c:numCache>
            </c:numRef>
          </c:val>
          <c:extLst>
            <c:ext xmlns:c16="http://schemas.microsoft.com/office/drawing/2014/chart" uri="{C3380CC4-5D6E-409C-BE32-E72D297353CC}">
              <c16:uniqueId val="{00000006-74F8-4B0E-A5D6-394BA73B467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4F8-4B0E-A5D6-394BA73B4673}"/>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9.5384079092364917</c:v>
                </c:pt>
              </c:numCache>
            </c:numRef>
          </c:xVal>
          <c:yVal>
            <c:numLit>
              <c:formatCode>General</c:formatCode>
              <c:ptCount val="1"/>
              <c:pt idx="0">
                <c:v>1</c:v>
              </c:pt>
            </c:numLit>
          </c:yVal>
          <c:smooth val="0"/>
          <c:extLst>
            <c:ext xmlns:c16="http://schemas.microsoft.com/office/drawing/2014/chart" uri="{C3380CC4-5D6E-409C-BE32-E72D297353CC}">
              <c16:uniqueId val="{00000008-74F8-4B0E-A5D6-394BA73B467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F8-4B0E-A5D6-394BA73B4673}"/>
              </c:ext>
            </c:extLst>
          </c:dPt>
          <c:xVal>
            <c:numRef>
              <c:f>Sheet1!$B$12</c:f>
              <c:numCache>
                <c:formatCode>0.0</c:formatCode>
                <c:ptCount val="1"/>
                <c:pt idx="0">
                  <c:v>9.4033428184744263</c:v>
                </c:pt>
              </c:numCache>
            </c:numRef>
          </c:xVal>
          <c:yVal>
            <c:numLit>
              <c:formatCode>General</c:formatCode>
              <c:ptCount val="1"/>
              <c:pt idx="0">
                <c:v>1</c:v>
              </c:pt>
            </c:numLit>
          </c:yVal>
          <c:smooth val="0"/>
          <c:extLst>
            <c:ext xmlns:c16="http://schemas.microsoft.com/office/drawing/2014/chart" uri="{C3380CC4-5D6E-409C-BE32-E72D297353CC}">
              <c16:uniqueId val="{0000000A-74F8-4B0E-A5D6-394BA73B4673}"/>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F8-4B0E-A5D6-394BA73B467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During your time in hospital, did you get enough to drink?</c:v>
                  </c:pt>
                </c15:dlblRangeCache>
              </c15:datalabelsRange>
            </c:ext>
            <c:ext xmlns:c16="http://schemas.microsoft.com/office/drawing/2014/chart" uri="{C3380CC4-5D6E-409C-BE32-E72D297353CC}">
              <c16:uniqueId val="{0000000C-74F8-4B0E-A5D6-394BA73B4673}"/>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990545564639567"/>
          <c:w val="0.74050409342017565"/>
          <c:h val="0.562295454211680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4.5960804341401751</c:v>
                </c:pt>
              </c:numCache>
            </c:numRef>
          </c:val>
          <c:extLst>
            <c:ext xmlns:c16="http://schemas.microsoft.com/office/drawing/2014/chart" uri="{C3380CC4-5D6E-409C-BE32-E72D297353CC}">
              <c16:uniqueId val="{00000000-2C13-46B9-AC7A-3C33B1716ED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4.3787610864116644E-3</c:v>
                </c:pt>
              </c:numCache>
            </c:numRef>
          </c:val>
          <c:extLst>
            <c:ext xmlns:c16="http://schemas.microsoft.com/office/drawing/2014/chart" uri="{C3380CC4-5D6E-409C-BE32-E72D297353CC}">
              <c16:uniqueId val="{00000001-2C13-46B9-AC7A-3C33B1716ED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0.62271990542031297</c:v>
                </c:pt>
              </c:numCache>
            </c:numRef>
          </c:val>
          <c:extLst>
            <c:ext xmlns:c16="http://schemas.microsoft.com/office/drawing/2014/chart" uri="{C3380CC4-5D6E-409C-BE32-E72D297353CC}">
              <c16:uniqueId val="{00000002-2C13-46B9-AC7A-3C33B1716ED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0.17360965384964722</c:v>
                </c:pt>
              </c:numCache>
            </c:numRef>
          </c:val>
          <c:extLst>
            <c:ext xmlns:c16="http://schemas.microsoft.com/office/drawing/2014/chart" uri="{C3380CC4-5D6E-409C-BE32-E72D297353CC}">
              <c16:uniqueId val="{00000003-2C13-46B9-AC7A-3C33B1716ED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1.8124600599748018</c:v>
                </c:pt>
              </c:numCache>
            </c:numRef>
          </c:val>
          <c:extLst>
            <c:ext xmlns:c16="http://schemas.microsoft.com/office/drawing/2014/chart" uri="{C3380CC4-5D6E-409C-BE32-E72D297353CC}">
              <c16:uniqueId val="{00000004-2C13-46B9-AC7A-3C33B1716ED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0.17360965384964722</c:v>
                </c:pt>
              </c:numCache>
            </c:numRef>
          </c:val>
          <c:extLst>
            <c:ext xmlns:c16="http://schemas.microsoft.com/office/drawing/2014/chart" uri="{C3380CC4-5D6E-409C-BE32-E72D297353CC}">
              <c16:uniqueId val="{00000005-2C13-46B9-AC7A-3C33B1716ED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0.62271990542031386</c:v>
                </c:pt>
              </c:numCache>
            </c:numRef>
          </c:val>
          <c:extLst>
            <c:ext xmlns:c16="http://schemas.microsoft.com/office/drawing/2014/chart" uri="{C3380CC4-5D6E-409C-BE32-E72D297353CC}">
              <c16:uniqueId val="{00000006-2C13-46B9-AC7A-3C33B1716ED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0.45256469063957994</c:v>
                </c:pt>
              </c:numCache>
            </c:numRef>
          </c:val>
          <c:extLst>
            <c:ext xmlns:c16="http://schemas.microsoft.com/office/drawing/2014/chart" uri="{C3380CC4-5D6E-409C-BE32-E72D297353CC}">
              <c16:uniqueId val="{00000007-2C13-46B9-AC7A-3C33B1716ED6}"/>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7.0199325618084476</c:v>
                </c:pt>
              </c:numCache>
            </c:numRef>
          </c:xVal>
          <c:yVal>
            <c:numLit>
              <c:formatCode>General</c:formatCode>
              <c:ptCount val="1"/>
              <c:pt idx="0">
                <c:v>1</c:v>
              </c:pt>
            </c:numLit>
          </c:yVal>
          <c:smooth val="0"/>
          <c:extLst>
            <c:ext xmlns:c16="http://schemas.microsoft.com/office/drawing/2014/chart" uri="{C3380CC4-5D6E-409C-BE32-E72D297353CC}">
              <c16:uniqueId val="{00000008-2C13-46B9-AC7A-3C33B1716ED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C13-46B9-AC7A-3C33B1716ED6}"/>
              </c:ext>
            </c:extLst>
          </c:dPt>
          <c:xVal>
            <c:numRef>
              <c:f>Sheet1!$B$12</c:f>
              <c:numCache>
                <c:formatCode>0.0</c:formatCode>
                <c:ptCount val="1"/>
                <c:pt idx="0">
                  <c:v>6.3030187844839478</c:v>
                </c:pt>
              </c:numCache>
            </c:numRef>
          </c:xVal>
          <c:yVal>
            <c:numLit>
              <c:formatCode>General</c:formatCode>
              <c:ptCount val="1"/>
              <c:pt idx="0">
                <c:v>1</c:v>
              </c:pt>
            </c:numLit>
          </c:yVal>
          <c:smooth val="0"/>
          <c:extLst>
            <c:ext xmlns:c16="http://schemas.microsoft.com/office/drawing/2014/chart" uri="{C3380CC4-5D6E-409C-BE32-E72D297353CC}">
              <c16:uniqueId val="{0000000A-2C13-46B9-AC7A-3C33B1716ED6}"/>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C13-46B9-AC7A-3C33B1716ED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Were you able to get hospital food outside of set mealtimes? </c:v>
                  </c:pt>
                </c15:dlblRangeCache>
              </c15:datalabelsRange>
            </c:ext>
            <c:ext xmlns:c16="http://schemas.microsoft.com/office/drawing/2014/chart" uri="{C3380CC4-5D6E-409C-BE32-E72D297353CC}">
              <c16:uniqueId val="{0000000C-2C13-46B9-AC7A-3C33B1716ED6}"/>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4425260931796786"/>
          <c:w val="0.74050409342017565"/>
          <c:h val="0.5479483005401082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6.6356108643887621</c:v>
                </c:pt>
              </c:numCache>
            </c:numRef>
          </c:val>
          <c:extLst>
            <c:ext xmlns:c16="http://schemas.microsoft.com/office/drawing/2014/chart" uri="{C3380CC4-5D6E-409C-BE32-E72D297353CC}">
              <c16:uniqueId val="{00000000-B529-48CC-B94D-39B5BD7DAB3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0.23602087750097578</c:v>
                </c:pt>
              </c:numCache>
            </c:numRef>
          </c:val>
          <c:extLst>
            <c:ext xmlns:c16="http://schemas.microsoft.com/office/drawing/2014/chart" uri="{C3380CC4-5D6E-409C-BE32-E72D297353CC}">
              <c16:uniqueId val="{00000001-B529-48CC-B94D-39B5BD7DAB3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0.39878555019437645</c:v>
                </c:pt>
              </c:numCache>
            </c:numRef>
          </c:val>
          <c:extLst>
            <c:ext xmlns:c16="http://schemas.microsoft.com/office/drawing/2014/chart" uri="{C3380CC4-5D6E-409C-BE32-E72D297353CC}">
              <c16:uniqueId val="{00000002-B529-48CC-B94D-39B5BD7DAB3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0.11117842986367421</c:v>
                </c:pt>
              </c:numCache>
            </c:numRef>
          </c:val>
          <c:extLst>
            <c:ext xmlns:c16="http://schemas.microsoft.com/office/drawing/2014/chart" uri="{C3380CC4-5D6E-409C-BE32-E72D297353CC}">
              <c16:uniqueId val="{00000003-B529-48CC-B94D-39B5BD7DAB3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1.1606869732781862</c:v>
                </c:pt>
              </c:numCache>
            </c:numRef>
          </c:val>
          <c:extLst>
            <c:ext xmlns:c16="http://schemas.microsoft.com/office/drawing/2014/chart" uri="{C3380CC4-5D6E-409C-BE32-E72D297353CC}">
              <c16:uniqueId val="{00000004-B529-48CC-B94D-39B5BD7DAB3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0.11117842986367599</c:v>
                </c:pt>
              </c:numCache>
            </c:numRef>
          </c:val>
          <c:extLst>
            <c:ext xmlns:c16="http://schemas.microsoft.com/office/drawing/2014/chart" uri="{C3380CC4-5D6E-409C-BE32-E72D297353CC}">
              <c16:uniqueId val="{00000005-B529-48CC-B94D-39B5BD7DAB3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0.39878555019437556</c:v>
                </c:pt>
              </c:numCache>
            </c:numRef>
          </c:val>
          <c:extLst>
            <c:ext xmlns:c16="http://schemas.microsoft.com/office/drawing/2014/chart" uri="{C3380CC4-5D6E-409C-BE32-E72D297353CC}">
              <c16:uniqueId val="{00000006-B529-48CC-B94D-39B5BD7DAB3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0.29647398604517505</c:v>
                </c:pt>
              </c:numCache>
            </c:numRef>
          </c:val>
          <c:extLst>
            <c:ext xmlns:c16="http://schemas.microsoft.com/office/drawing/2014/chart" uri="{C3380CC4-5D6E-409C-BE32-E72D297353CC}">
              <c16:uniqueId val="{00000007-B529-48CC-B94D-39B5BD7DAB3B}"/>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8.570262367771381</c:v>
                </c:pt>
              </c:numCache>
            </c:numRef>
          </c:xVal>
          <c:yVal>
            <c:numLit>
              <c:formatCode>General</c:formatCode>
              <c:ptCount val="1"/>
              <c:pt idx="0">
                <c:v>1</c:v>
              </c:pt>
            </c:numLit>
          </c:yVal>
          <c:smooth val="0"/>
          <c:extLst>
            <c:ext xmlns:c16="http://schemas.microsoft.com/office/drawing/2014/chart" uri="{C3380CC4-5D6E-409C-BE32-E72D297353CC}">
              <c16:uniqueId val="{00000008-B529-48CC-B94D-39B5BD7DAB3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29-48CC-B94D-39B5BD7DAB3B}"/>
              </c:ext>
            </c:extLst>
          </c:dPt>
          <c:xVal>
            <c:numRef>
              <c:f>Sheet1!$B$12</c:f>
              <c:numCache>
                <c:formatCode>0.0</c:formatCode>
                <c:ptCount val="1"/>
                <c:pt idx="0">
                  <c:v>7.9619392085868821</c:v>
                </c:pt>
              </c:numCache>
            </c:numRef>
          </c:xVal>
          <c:yVal>
            <c:numLit>
              <c:formatCode>General</c:formatCode>
              <c:ptCount val="1"/>
              <c:pt idx="0">
                <c:v>1</c:v>
              </c:pt>
            </c:numLit>
          </c:yVal>
          <c:smooth val="0"/>
          <c:extLst>
            <c:ext xmlns:c16="http://schemas.microsoft.com/office/drawing/2014/chart" uri="{C3380CC4-5D6E-409C-BE32-E72D297353CC}">
              <c16:uniqueId val="{0000000A-B529-48CC-B94D-39B5BD7DAB3B}"/>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29-48CC-B94D-39B5BD7DAB3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 get enough help from staff to eat your meals?</c:v>
                  </c:pt>
                </c15:dlblRangeCache>
              </c15:datalabelsRange>
            </c:ext>
            <c:ext xmlns:c16="http://schemas.microsoft.com/office/drawing/2014/chart" uri="{C3380CC4-5D6E-409C-BE32-E72D297353CC}">
              <c16:uniqueId val="{0000000C-B529-48CC-B94D-39B5BD7DAB3B}"/>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213521219695761"/>
          <c:w val="0.74050409342017565"/>
          <c:h val="0.5800657319698169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6.5687894449925572</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0.42503840312110341</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0.35436132329239456</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9.8793287542289221E-2</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1.0313878513868548</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9.8793287542287445E-2</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0.35436132329239456</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0.4800553007043078</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7.8033384911269499</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7.962676384641771</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If you brought medication with you to hospital, were you able to take it when you needed to?</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7.1218052490378962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0.30248305874694292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0.10779089234940908</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1.1253215640965593</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0.1077908923494082</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0.38663480284988516</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0.46385260447937426</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8.3022594259888134</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8.0947399821825279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get enough help from staff to wash or keep yourself clean?</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Walsall Healthcare NHS Trust</c:v>
                </c:pt>
                <c:pt idx="1">
                  <c:v>The Shrewsbury and Telford Hospital NHS Trust</c:v>
                </c:pt>
                <c:pt idx="2">
                  <c:v>Sandwell And West Birmingham Hospitals NHS Trust</c:v>
                </c:pt>
                <c:pt idx="3">
                  <c:v>Kettering General Hospital NHS Foundation Trust</c:v>
                </c:pt>
                <c:pt idx="4">
                  <c:v>Worcestershire Acute Hospitals NHS Trust</c:v>
                </c:pt>
              </c:strCache>
            </c:strRef>
          </c:cat>
          <c:val>
            <c:numRef>
              <c:f>Sheet1!$B$2:$B$6</c:f>
              <c:numCache>
                <c:formatCode>0.0</c:formatCode>
                <c:ptCount val="5"/>
                <c:pt idx="0">
                  <c:v>8.4119637781144778</c:v>
                </c:pt>
                <c:pt idx="1">
                  <c:v>8.4804754005730221</c:v>
                </c:pt>
                <c:pt idx="2">
                  <c:v>8.4898495021861748</c:v>
                </c:pt>
                <c:pt idx="3">
                  <c:v>8.4984308985859887</c:v>
                </c:pt>
                <c:pt idx="4">
                  <c:v>8.4995338717637328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9F-4DA2-BE6A-9768A4D413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Walsall Healthcare NHS Trust</c:v>
                </c:pt>
                <c:pt idx="1">
                  <c:v>The Shrewsbury and Telford Hospital NHS Trust</c:v>
                </c:pt>
                <c:pt idx="2">
                  <c:v>Sandwell And West Birmingham Hospitals NHS Trust</c:v>
                </c:pt>
                <c:pt idx="3">
                  <c:v>Kettering General Hospital NHS Foundation Trust</c:v>
                </c:pt>
                <c:pt idx="4">
                  <c:v>Worcestershire Acute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9F-4DA2-BE6A-9768A4D413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Orthopaedic Hospital NHS Foundation Trust</c:v>
                </c:pt>
                <c:pt idx="1">
                  <c:v>The Robert Jones and Agnes Hunt Orthopaedic Hospital NHS Foundation Trust</c:v>
                </c:pt>
                <c:pt idx="2">
                  <c:v>University Hospitals of North Midlands NHS Trust</c:v>
                </c:pt>
                <c:pt idx="3">
                  <c:v>University Hospitals of Derby and Burton NHS Foundation Trust</c:v>
                </c:pt>
                <c:pt idx="4">
                  <c:v>South Warwickshire University NHS Foundation Trust</c:v>
                </c:pt>
              </c:strCache>
            </c:strRef>
          </c:cat>
          <c:val>
            <c:numRef>
              <c:f>Sheet1!$B$2:$B$6</c:f>
              <c:numCache>
                <c:formatCode>0.0</c:formatCode>
                <c:ptCount val="5"/>
                <c:pt idx="0">
                  <c:v>9.5928018040454575</c:v>
                </c:pt>
                <c:pt idx="1">
                  <c:v>9.5272152716410208</c:v>
                </c:pt>
                <c:pt idx="2">
                  <c:v>9.0328775779162651</c:v>
                </c:pt>
                <c:pt idx="3">
                  <c:v>8.9730158780669047</c:v>
                </c:pt>
                <c:pt idx="4">
                  <c:v>8.9439170773122729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A5-4D03-9ADC-8195E60727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Orthopaedic Hospital NHS Foundation Trust</c:v>
                </c:pt>
                <c:pt idx="1">
                  <c:v>The Robert Jones and Agnes Hunt Orthopaedic Hospital NHS Foundation Trust</c:v>
                </c:pt>
                <c:pt idx="2">
                  <c:v>University Hospitals of North Midlands NHS Trust</c:v>
                </c:pt>
                <c:pt idx="3">
                  <c:v>University Hospitals of Derby and Burton NHS Foundation Trust</c:v>
                </c:pt>
                <c:pt idx="4">
                  <c:v>South Warwickshire University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A5-4D03-9ADC-8195E60727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B6E8-46DE-836E-F23CE5B3EA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8.1898056881432115</c:v>
                </c:pt>
                <c:pt idx="1">
                  <c:v>8.2666900620897188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B6E8-46DE-836E-F23CE5B3EA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8.4101706903103253</c:v>
                </c:pt>
                <c:pt idx="3">
                  <c:v>8.4119637781144778</c:v>
                </c:pt>
                <c:pt idx="4">
                  <c:v>8.4134212845634249</c:v>
                </c:pt>
                <c:pt idx="5">
                  <c:v>8.4273242876014045</c:v>
                </c:pt>
                <c:pt idx="6">
                  <c:v>8.4274426593821463</c:v>
                </c:pt>
                <c:pt idx="7">
                  <c:v>8.4452402900453407</c:v>
                </c:pt>
                <c:pt idx="8">
                  <c:v>8.4543084860930549</c:v>
                </c:pt>
                <c:pt idx="9">
                  <c:v>8.4747551915266417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B6E8-46DE-836E-F23CE5B3EAD7}"/>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8.4804754005730221</c:v>
                </c:pt>
                <c:pt idx="11">
                  <c:v>8.4844226442028141</c:v>
                </c:pt>
                <c:pt idx="12">
                  <c:v>8.4861431696493188</c:v>
                </c:pt>
                <c:pt idx="13">
                  <c:v>8.4898495021861748</c:v>
                </c:pt>
                <c:pt idx="14">
                  <c:v>8.4984308985859887</c:v>
                </c:pt>
                <c:pt idx="15">
                  <c:v>8.4995338717637328</c:v>
                </c:pt>
                <c:pt idx="16">
                  <c:v>8.5002343683987309</c:v>
                </c:pt>
                <c:pt idx="17">
                  <c:v>8.5024900491042459</c:v>
                </c:pt>
                <c:pt idx="18">
                  <c:v>8.5026682360693489</c:v>
                </c:pt>
                <c:pt idx="19">
                  <c:v>8.5236734316850935</c:v>
                </c:pt>
                <c:pt idx="20">
                  <c:v>8.5383964538164516</c:v>
                </c:pt>
                <c:pt idx="21">
                  <c:v>8.5439778621740334</c:v>
                </c:pt>
                <c:pt idx="22">
                  <c:v>8.5519526671638744</c:v>
                </c:pt>
                <c:pt idx="23">
                  <c:v>8.5544940659958488</c:v>
                </c:pt>
                <c:pt idx="24">
                  <c:v>8.5719438170133486</c:v>
                </c:pt>
                <c:pt idx="25">
                  <c:v>8.5746982727704602</c:v>
                </c:pt>
                <c:pt idx="26">
                  <c:v>8.5816005321003974</c:v>
                </c:pt>
                <c:pt idx="27">
                  <c:v>8.5851547278790736</c:v>
                </c:pt>
                <c:pt idx="28">
                  <c:v>8.592583267536682</c:v>
                </c:pt>
                <c:pt idx="29">
                  <c:v>8.5971459171502378</c:v>
                </c:pt>
                <c:pt idx="30">
                  <c:v>8.598536686747714</c:v>
                </c:pt>
                <c:pt idx="31">
                  <c:v>8.603577306908436</c:v>
                </c:pt>
                <c:pt idx="32">
                  <c:v>8.6128038063424146</c:v>
                </c:pt>
                <c:pt idx="33">
                  <c:v>8.6204431464368145</c:v>
                </c:pt>
                <c:pt idx="34">
                  <c:v>8.6205518071120224</c:v>
                </c:pt>
                <c:pt idx="35">
                  <c:v>8.6229597745257056</c:v>
                </c:pt>
                <c:pt idx="36">
                  <c:v>8.6276872508446534</c:v>
                </c:pt>
                <c:pt idx="37">
                  <c:v>8.6312353991728923</c:v>
                </c:pt>
                <c:pt idx="38">
                  <c:v>8.6337505187233656</c:v>
                </c:pt>
                <c:pt idx="39">
                  <c:v>8.6372830669591902</c:v>
                </c:pt>
                <c:pt idx="40">
                  <c:v>8.6511917000745413</c:v>
                </c:pt>
                <c:pt idx="41">
                  <c:v>8.6620091352389679</c:v>
                </c:pt>
                <c:pt idx="42">
                  <c:v>8.6686469271225111</c:v>
                </c:pt>
                <c:pt idx="43">
                  <c:v>8.672360623226913</c:v>
                </c:pt>
                <c:pt idx="44">
                  <c:v>8.6870582020958409</c:v>
                </c:pt>
                <c:pt idx="45">
                  <c:v>8.694302976430194</c:v>
                </c:pt>
                <c:pt idx="46">
                  <c:v>8.6956910516832071</c:v>
                </c:pt>
                <c:pt idx="47">
                  <c:v>8.6979954765363612</c:v>
                </c:pt>
                <c:pt idx="48">
                  <c:v>8.7153570717377686</c:v>
                </c:pt>
                <c:pt idx="49">
                  <c:v>8.7174824085513976</c:v>
                </c:pt>
                <c:pt idx="50">
                  <c:v>8.7175867833144043</c:v>
                </c:pt>
                <c:pt idx="51">
                  <c:v>8.7215955420408822</c:v>
                </c:pt>
                <c:pt idx="52">
                  <c:v>8.732343811019744</c:v>
                </c:pt>
                <c:pt idx="53">
                  <c:v>8.7351581344754035</c:v>
                </c:pt>
                <c:pt idx="54">
                  <c:v>8.7375324542017037</c:v>
                </c:pt>
                <c:pt idx="55">
                  <c:v>8.7383362872434649</c:v>
                </c:pt>
                <c:pt idx="56">
                  <c:v>8.739390405759492</c:v>
                </c:pt>
                <c:pt idx="57">
                  <c:v>8.7425368957688718</c:v>
                </c:pt>
                <c:pt idx="58">
                  <c:v>8.7523848262824178</c:v>
                </c:pt>
                <c:pt idx="59">
                  <c:v>8.7619647731096908</c:v>
                </c:pt>
                <c:pt idx="60">
                  <c:v>8.7754892012426211</c:v>
                </c:pt>
                <c:pt idx="61">
                  <c:v>8.7771724738262478</c:v>
                </c:pt>
                <c:pt idx="62">
                  <c:v>8.7791054830801851</c:v>
                </c:pt>
                <c:pt idx="63">
                  <c:v>8.7872988388604387</c:v>
                </c:pt>
                <c:pt idx="64">
                  <c:v>8.7886491304750205</c:v>
                </c:pt>
                <c:pt idx="65">
                  <c:v>8.7976804449576971</c:v>
                </c:pt>
                <c:pt idx="66">
                  <c:v>8.798266665110706</c:v>
                </c:pt>
                <c:pt idx="67">
                  <c:v>8.8031925636002359</c:v>
                </c:pt>
                <c:pt idx="68">
                  <c:v>8.80564160919673</c:v>
                </c:pt>
                <c:pt idx="69">
                  <c:v>8.8212775052272629</c:v>
                </c:pt>
                <c:pt idx="70">
                  <c:v>8.8289770908050969</c:v>
                </c:pt>
                <c:pt idx="71">
                  <c:v>8.829278114712217</c:v>
                </c:pt>
                <c:pt idx="72">
                  <c:v>8.8317621352795399</c:v>
                </c:pt>
                <c:pt idx="73">
                  <c:v>8.8357683396790545</c:v>
                </c:pt>
                <c:pt idx="74">
                  <c:v>8.840206919876282</c:v>
                </c:pt>
                <c:pt idx="75">
                  <c:v>8.8439365482140939</c:v>
                </c:pt>
                <c:pt idx="76">
                  <c:v>8.8453517218521842</c:v>
                </c:pt>
                <c:pt idx="77">
                  <c:v>8.8473127976829726</c:v>
                </c:pt>
                <c:pt idx="78">
                  <c:v>8.8500280283526731</c:v>
                </c:pt>
                <c:pt idx="79">
                  <c:v>8.8534333098015345</c:v>
                </c:pt>
                <c:pt idx="80">
                  <c:v>8.8573310325188697</c:v>
                </c:pt>
                <c:pt idx="81">
                  <c:v>8.861496404831664</c:v>
                </c:pt>
                <c:pt idx="82">
                  <c:v>8.8622515002816886</c:v>
                </c:pt>
                <c:pt idx="83">
                  <c:v>8.8689924972776293</c:v>
                </c:pt>
                <c:pt idx="84">
                  <c:v>8.8698090023251073</c:v>
                </c:pt>
                <c:pt idx="85">
                  <c:v>8.87001480795373</c:v>
                </c:pt>
                <c:pt idx="86">
                  <c:v>8.8830995568580828</c:v>
                </c:pt>
                <c:pt idx="87">
                  <c:v>8.8838189026260359</c:v>
                </c:pt>
                <c:pt idx="88">
                  <c:v>8.8874700619007356</c:v>
                </c:pt>
                <c:pt idx="89">
                  <c:v>8.8878964184277365</c:v>
                </c:pt>
                <c:pt idx="90">
                  <c:v>8.9031483665714592</c:v>
                </c:pt>
                <c:pt idx="91">
                  <c:v>8.9101100379958691</c:v>
                </c:pt>
                <c:pt idx="92">
                  <c:v>8.9105331024496301</c:v>
                </c:pt>
                <c:pt idx="93">
                  <c:v>8.9156135147726374</c:v>
                </c:pt>
                <c:pt idx="94">
                  <c:v>8.9179704530206916</c:v>
                </c:pt>
                <c:pt idx="95">
                  <c:v>8.9376221896078452</c:v>
                </c:pt>
                <c:pt idx="96">
                  <c:v>8.9426274655908813</c:v>
                </c:pt>
                <c:pt idx="97">
                  <c:v>8.9439170773122729</c:v>
                </c:pt>
                <c:pt idx="98">
                  <c:v>8.9687702631175537</c:v>
                </c:pt>
                <c:pt idx="99">
                  <c:v>8.9730158780669047</c:v>
                </c:pt>
                <c:pt idx="100">
                  <c:v>9.0132802413618744</c:v>
                </c:pt>
                <c:pt idx="101">
                  <c:v>9.02118845903472</c:v>
                </c:pt>
                <c:pt idx="102">
                  <c:v>9.0224367627347153</c:v>
                </c:pt>
                <c:pt idx="103">
                  <c:v>9.0328775779162651</c:v>
                </c:pt>
                <c:pt idx="104">
                  <c:v>9.0338621467615869</c:v>
                </c:pt>
                <c:pt idx="105">
                  <c:v>9.0350472084517417</c:v>
                </c:pt>
                <c:pt idx="106">
                  <c:v>9.0413220325272459</c:v>
                </c:pt>
                <c:pt idx="107">
                  <c:v>9.0414111603373666</c:v>
                </c:pt>
                <c:pt idx="108">
                  <c:v>9.0462163073641051</c:v>
                </c:pt>
                <c:pt idx="109">
                  <c:v>9.0524848802202502</c:v>
                </c:pt>
                <c:pt idx="110">
                  <c:v>9.0555832172820008</c:v>
                </c:pt>
                <c:pt idx="111">
                  <c:v>9.0556525452134267</c:v>
                </c:pt>
                <c:pt idx="112">
                  <c:v>9.0687295516845197</c:v>
                </c:pt>
                <c:pt idx="113">
                  <c:v>9.075257796491444</c:v>
                </c:pt>
                <c:pt idx="114">
                  <c:v>9.0890611872403166</c:v>
                </c:pt>
                <c:pt idx="115">
                  <c:v>9.0929410804070265</c:v>
                </c:pt>
                <c:pt idx="116">
                  <c:v>9.1080508595345115</c:v>
                </c:pt>
                <c:pt idx="117">
                  <c:v>9.1207169617728834</c:v>
                </c:pt>
                <c:pt idx="118">
                  <c:v>9.1325544738741566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B6E8-46DE-836E-F23CE5B3EA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9.1883261099534916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B6E8-46DE-836E-F23CE5B3EA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9.2522059294998176</c:v>
                </c:pt>
                <c:pt idx="121">
                  <c:v>9.2917994652247433</c:v>
                </c:pt>
                <c:pt idx="122">
                  <c:v>9.3038367444530312</c:v>
                </c:pt>
                <c:pt idx="123">
                  <c:v>9.3494595401526794</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B6E8-46DE-836E-F23CE5B3EA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9.3909360073142896</c:v>
                </c:pt>
                <c:pt idx="125">
                  <c:v>9.4862363003164063</c:v>
                </c:pt>
                <c:pt idx="126">
                  <c:v>9.5272152716410208</c:v>
                </c:pt>
                <c:pt idx="127">
                  <c:v>9.5314478500944375</c:v>
                </c:pt>
                <c:pt idx="128">
                  <c:v>9.5799966213728833</c:v>
                </c:pt>
                <c:pt idx="129">
                  <c:v>9.5928018040454575</c:v>
                </c:pt>
                <c:pt idx="130">
                  <c:v>9.6482884550043426</c:v>
                </c:pt>
              </c:numCache>
            </c:numRef>
          </c:val>
          <c:extLst>
            <c:ext xmlns:c16="http://schemas.microsoft.com/office/drawing/2014/chart" uri="{C3380CC4-5D6E-409C-BE32-E72D297353CC}">
              <c16:uniqueId val="{00000006-B6E8-46DE-836E-F23CE5B3EA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8.7791054830801851</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B6E8-46DE-836E-F23CE5B3EA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4.5012209478597902E-2"/>
          <c:y val="6.6049322201335494E-3"/>
          <c:w val="0.94414743969692083"/>
          <c:h val="0.19353647573818566"/>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8.066178445448319</c:v>
                </c:pt>
              </c:numCache>
            </c:numRef>
          </c:val>
          <c:extLst>
            <c:ext xmlns:c16="http://schemas.microsoft.com/office/drawing/2014/chart" uri="{C3380CC4-5D6E-409C-BE32-E72D297353CC}">
              <c16:uniqueId val="{00000000-6638-48B7-87E4-049B5F61EE2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638-48B7-87E4-049B5F61EE2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0.19963605644265137</c:v>
                </c:pt>
              </c:numCache>
            </c:numRef>
          </c:val>
          <c:extLst>
            <c:ext xmlns:c16="http://schemas.microsoft.com/office/drawing/2014/chart" uri="{C3380CC4-5D6E-409C-BE32-E72D297353CC}">
              <c16:uniqueId val="{00000002-6638-48B7-87E4-049B5F61EE2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7.4234816925818237E-2</c:v>
                </c:pt>
              </c:numCache>
            </c:numRef>
          </c:val>
          <c:extLst>
            <c:ext xmlns:c16="http://schemas.microsoft.com/office/drawing/2014/chart" uri="{C3380CC4-5D6E-409C-BE32-E72D297353CC}">
              <c16:uniqueId val="{00000003-6638-48B7-87E4-049B5F61EE2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0.77500091587137376</c:v>
                </c:pt>
              </c:numCache>
            </c:numRef>
          </c:val>
          <c:extLst>
            <c:ext xmlns:c16="http://schemas.microsoft.com/office/drawing/2014/chart" uri="{C3380CC4-5D6E-409C-BE32-E72D297353CC}">
              <c16:uniqueId val="{00000004-6638-48B7-87E4-049B5F61EE2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7.4234816925818237E-2</c:v>
                </c:pt>
              </c:numCache>
            </c:numRef>
          </c:val>
          <c:extLst>
            <c:ext xmlns:c16="http://schemas.microsoft.com/office/drawing/2014/chart" uri="{C3380CC4-5D6E-409C-BE32-E72D297353CC}">
              <c16:uniqueId val="{00000005-6638-48B7-87E4-049B5F61EE2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0.26627262453374456</c:v>
                </c:pt>
              </c:numCache>
            </c:numRef>
          </c:val>
          <c:extLst>
            <c:ext xmlns:c16="http://schemas.microsoft.com/office/drawing/2014/chart" uri="{C3380CC4-5D6E-409C-BE32-E72D297353CC}">
              <c16:uniqueId val="{00000006-6638-48B7-87E4-049B5F61EE2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0.15109666985470227</c:v>
                </c:pt>
              </c:numCache>
            </c:numRef>
          </c:val>
          <c:extLst>
            <c:ext xmlns:c16="http://schemas.microsoft.com/office/drawing/2014/chart" uri="{C3380CC4-5D6E-409C-BE32-E72D297353CC}">
              <c16:uniqueId val="{00000007-6638-48B7-87E4-049B5F61EE25}"/>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8.7257705523507898</c:v>
                </c:pt>
              </c:numCache>
            </c:numRef>
          </c:xVal>
          <c:yVal>
            <c:numLit>
              <c:formatCode>General</c:formatCode>
              <c:ptCount val="1"/>
              <c:pt idx="0">
                <c:v>1</c:v>
              </c:pt>
            </c:numLit>
          </c:yVal>
          <c:smooth val="0"/>
          <c:extLst>
            <c:ext xmlns:c16="http://schemas.microsoft.com/office/drawing/2014/chart" uri="{C3380CC4-5D6E-409C-BE32-E72D297353CC}">
              <c16:uniqueId val="{00000008-6638-48B7-87E4-049B5F61EE2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638-48B7-87E4-049B5F61EE25}"/>
              </c:ext>
            </c:extLst>
          </c:dPt>
          <c:xVal>
            <c:numRef>
              <c:f>Sheet1!$B$12</c:f>
              <c:numCache>
                <c:formatCode>0.0</c:formatCode>
                <c:ptCount val="1"/>
                <c:pt idx="0">
                  <c:v>8.7275497767524755</c:v>
                </c:pt>
              </c:numCache>
            </c:numRef>
          </c:xVal>
          <c:yVal>
            <c:numLit>
              <c:formatCode>General</c:formatCode>
              <c:ptCount val="1"/>
              <c:pt idx="0">
                <c:v>1</c:v>
              </c:pt>
            </c:numLit>
          </c:yVal>
          <c:smooth val="0"/>
          <c:extLst>
            <c:ext xmlns:c16="http://schemas.microsoft.com/office/drawing/2014/chart" uri="{C3380CC4-5D6E-409C-BE32-E72D297353CC}">
              <c16:uniqueId val="{0000000A-6638-48B7-87E4-049B5F61EE25}"/>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638-48B7-87E4-049B5F61EE2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When doctors spoke about your care in front of you, were you included in the conversation?</c:v>
                  </c:pt>
                </c15:dlblRangeCache>
              </c15:datalabelsRange>
            </c:ext>
            <c:ext xmlns:c16="http://schemas.microsoft.com/office/drawing/2014/chart" uri="{C3380CC4-5D6E-409C-BE32-E72D297353CC}">
              <c16:uniqueId val="{0000000C-6638-48B7-87E4-049B5F61EE25}"/>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8.4391465471528946</c:v>
                </c:pt>
              </c:numCache>
            </c:numRef>
          </c:val>
          <c:extLst>
            <c:ext xmlns:c16="http://schemas.microsoft.com/office/drawing/2014/chart" uri="{C3380CC4-5D6E-409C-BE32-E72D297353CC}">
              <c16:uniqueId val="{00000000-0C5D-4947-958D-8A401F95CA7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C5D-4947-958D-8A401F95CA7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0.2194897125755535</c:v>
                </c:pt>
              </c:numCache>
            </c:numRef>
          </c:val>
          <c:extLst>
            <c:ext xmlns:c16="http://schemas.microsoft.com/office/drawing/2014/chart" uri="{C3380CC4-5D6E-409C-BE32-E72D297353CC}">
              <c16:uniqueId val="{00000002-0C5D-4947-958D-8A401F95CA7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6.1203079816770867E-2</c:v>
                </c:pt>
              </c:numCache>
            </c:numRef>
          </c:val>
          <c:extLst>
            <c:ext xmlns:c16="http://schemas.microsoft.com/office/drawing/2014/chart" uri="{C3380CC4-5D6E-409C-BE32-E72D297353CC}">
              <c16:uniqueId val="{00000003-0C5D-4947-958D-8A401F95CA7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0.63895143648759145</c:v>
                </c:pt>
              </c:numCache>
            </c:numRef>
          </c:val>
          <c:extLst>
            <c:ext xmlns:c16="http://schemas.microsoft.com/office/drawing/2014/chart" uri="{C3380CC4-5D6E-409C-BE32-E72D297353CC}">
              <c16:uniqueId val="{00000004-0C5D-4947-958D-8A401F95CA7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6.1203079816770867E-2</c:v>
                </c:pt>
              </c:numCache>
            </c:numRef>
          </c:val>
          <c:extLst>
            <c:ext xmlns:c16="http://schemas.microsoft.com/office/drawing/2014/chart" uri="{C3380CC4-5D6E-409C-BE32-E72D297353CC}">
              <c16:uniqueId val="{00000005-0C5D-4947-958D-8A401F95CA7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0.21952912888091802</c:v>
                </c:pt>
              </c:numCache>
            </c:numRef>
          </c:val>
          <c:extLst>
            <c:ext xmlns:c16="http://schemas.microsoft.com/office/drawing/2014/chart" uri="{C3380CC4-5D6E-409C-BE32-E72D297353CC}">
              <c16:uniqueId val="{00000006-0C5D-4947-958D-8A401F95CA7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0.15188130063188154</c:v>
                </c:pt>
              </c:numCache>
            </c:numRef>
          </c:val>
          <c:extLst>
            <c:ext xmlns:c16="http://schemas.microsoft.com/office/drawing/2014/chart" uri="{C3380CC4-5D6E-409C-BE32-E72D297353CC}">
              <c16:uniqueId val="{00000007-0C5D-4947-958D-8A401F95CA7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9.0603476139570684</c:v>
                </c:pt>
              </c:numCache>
            </c:numRef>
          </c:xVal>
          <c:yVal>
            <c:numLit>
              <c:formatCode>General</c:formatCode>
              <c:ptCount val="1"/>
              <c:pt idx="0">
                <c:v>1</c:v>
              </c:pt>
            </c:numLit>
          </c:yVal>
          <c:smooth val="0"/>
          <c:extLst>
            <c:ext xmlns:c16="http://schemas.microsoft.com/office/drawing/2014/chart" uri="{C3380CC4-5D6E-409C-BE32-E72D297353CC}">
              <c16:uniqueId val="{00000008-0C5D-4947-958D-8A401F95CA7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C5D-4947-958D-8A401F95CA7C}"/>
              </c:ext>
            </c:extLst>
          </c:dPt>
          <c:xVal>
            <c:numRef>
              <c:f>Sheet1!$B$12</c:f>
              <c:numCache>
                <c:formatCode>0.0</c:formatCode>
                <c:ptCount val="1"/>
                <c:pt idx="0">
                  <c:v>9.0393150577890147</c:v>
                </c:pt>
              </c:numCache>
            </c:numRef>
          </c:xVal>
          <c:yVal>
            <c:numLit>
              <c:formatCode>General</c:formatCode>
              <c:ptCount val="1"/>
              <c:pt idx="0">
                <c:v>1</c:v>
              </c:pt>
            </c:numLit>
          </c:yVal>
          <c:smooth val="0"/>
          <c:extLst>
            <c:ext xmlns:c16="http://schemas.microsoft.com/office/drawing/2014/chart" uri="{C3380CC4-5D6E-409C-BE32-E72D297353CC}">
              <c16:uniqueId val="{0000000A-0C5D-4947-958D-8A401F95CA7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C5D-4947-958D-8A401F95CA7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Did you have confidence and trust in the doctors treating you?</c:v>
                  </c:pt>
                </c15:dlblRangeCache>
              </c15:datalabelsRange>
            </c:ext>
            <c:ext xmlns:c16="http://schemas.microsoft.com/office/drawing/2014/chart" uri="{C3380CC4-5D6E-409C-BE32-E72D297353CC}">
              <c16:uniqueId val="{0000000C-0C5D-4947-958D-8A401F95CA7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4152151660371902"/>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55EA-4B23-B08C-EAD0D59FD691}"/>
              </c:ext>
            </c:extLst>
          </c:dPt>
          <c:dPt>
            <c:idx val="1"/>
            <c:invertIfNegative val="0"/>
            <c:bubble3D val="0"/>
            <c:extLst>
              <c:ext xmlns:c16="http://schemas.microsoft.com/office/drawing/2014/chart" uri="{C3380CC4-5D6E-409C-BE32-E72D297353CC}">
                <c16:uniqueId val="{00000001-55EA-4B23-B08C-EAD0D59FD691}"/>
              </c:ext>
            </c:extLst>
          </c:dPt>
          <c:dPt>
            <c:idx val="3"/>
            <c:invertIfNegative val="0"/>
            <c:bubble3D val="0"/>
            <c:extLst>
              <c:ext xmlns:c16="http://schemas.microsoft.com/office/drawing/2014/chart" uri="{C3380CC4-5D6E-409C-BE32-E72D297353CC}">
                <c16:uniqueId val="{00000002-55EA-4B23-B08C-EAD0D59FD69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Mixed</c:v>
                </c:pt>
                <c:pt idx="2">
                  <c:v>Asian or Asian British</c:v>
                </c:pt>
                <c:pt idx="3">
                  <c:v>Black or Black British</c:v>
                </c:pt>
                <c:pt idx="4">
                  <c:v>Arab or other ethnic group</c:v>
                </c:pt>
                <c:pt idx="5">
                  <c:v>Not known</c:v>
                </c:pt>
              </c:strCache>
            </c:strRef>
          </c:cat>
          <c:val>
            <c:numRef>
              <c:f>Sheet1!$B$2:$B$7</c:f>
              <c:numCache>
                <c:formatCode>0%</c:formatCode>
                <c:ptCount val="6"/>
                <c:pt idx="0">
                  <c:v>0.93435448577680513</c:v>
                </c:pt>
                <c:pt idx="1">
                  <c:v>6.5645514223194746E-3</c:v>
                </c:pt>
                <c:pt idx="2">
                  <c:v>8.7527352297592995E-3</c:v>
                </c:pt>
                <c:pt idx="3">
                  <c:v>4.3763676148796497E-3</c:v>
                </c:pt>
                <c:pt idx="4">
                  <c:v>2.1881838074398249E-3</c:v>
                </c:pt>
                <c:pt idx="5">
                  <c:v>4.3763676148796497E-2</c:v>
                </c:pt>
              </c:numCache>
            </c:numRef>
          </c:val>
          <c:extLst>
            <c:ext xmlns:c16="http://schemas.microsoft.com/office/drawing/2014/chart" uri="{C3380CC4-5D6E-409C-BE32-E72D297353CC}">
              <c16:uniqueId val="{00000003-55EA-4B23-B08C-EAD0D59FD69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7.9731746616230703</c:v>
                </c:pt>
              </c:numCache>
            </c:numRef>
          </c:val>
          <c:extLst>
            <c:ext xmlns:c16="http://schemas.microsoft.com/office/drawing/2014/chart" uri="{C3380CC4-5D6E-409C-BE32-E72D297353CC}">
              <c16:uniqueId val="{00000000-CC06-47A0-A053-4EF94F6FC7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C06-47A0-A053-4EF94F6FC7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0.24804720339347863</c:v>
                </c:pt>
              </c:numCache>
            </c:numRef>
          </c:val>
          <c:extLst>
            <c:ext xmlns:c16="http://schemas.microsoft.com/office/drawing/2014/chart" uri="{C3380CC4-5D6E-409C-BE32-E72D297353CC}">
              <c16:uniqueId val="{00000002-CC06-47A0-A053-4EF94F6FC7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7.3247157837155186E-2</c:v>
                </c:pt>
              </c:numCache>
            </c:numRef>
          </c:val>
          <c:extLst>
            <c:ext xmlns:c16="http://schemas.microsoft.com/office/drawing/2014/chart" uri="{C3380CC4-5D6E-409C-BE32-E72D297353CC}">
              <c16:uniqueId val="{00000003-CC06-47A0-A053-4EF94F6FC7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0.7646898956522783</c:v>
                </c:pt>
              </c:numCache>
            </c:numRef>
          </c:val>
          <c:extLst>
            <c:ext xmlns:c16="http://schemas.microsoft.com/office/drawing/2014/chart" uri="{C3380CC4-5D6E-409C-BE32-E72D297353CC}">
              <c16:uniqueId val="{00000004-CC06-47A0-A053-4EF94F6FC7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7.3247157837155186E-2</c:v>
                </c:pt>
              </c:numCache>
            </c:numRef>
          </c:val>
          <c:extLst>
            <c:ext xmlns:c16="http://schemas.microsoft.com/office/drawing/2014/chart" uri="{C3380CC4-5D6E-409C-BE32-E72D297353CC}">
              <c16:uniqueId val="{00000005-CC06-47A0-A053-4EF94F6FC7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0.26272999334566194</c:v>
                </c:pt>
              </c:numCache>
            </c:numRef>
          </c:val>
          <c:extLst>
            <c:ext xmlns:c16="http://schemas.microsoft.com/office/drawing/2014/chart" uri="{C3380CC4-5D6E-409C-BE32-E72D297353CC}">
              <c16:uniqueId val="{00000006-CC06-47A0-A053-4EF94F6FC7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0.38032144293542558</c:v>
                </c:pt>
              </c:numCache>
            </c:numRef>
          </c:val>
          <c:extLst>
            <c:ext xmlns:c16="http://schemas.microsoft.com/office/drawing/2014/chart" uri="{C3380CC4-5D6E-409C-BE32-E72D297353CC}">
              <c16:uniqueId val="{00000007-CC06-47A0-A053-4EF94F6FC7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8.5511982829326936</c:v>
                </c:pt>
              </c:numCache>
            </c:numRef>
          </c:xVal>
          <c:yVal>
            <c:numLit>
              <c:formatCode>General</c:formatCode>
              <c:ptCount val="1"/>
              <c:pt idx="0">
                <c:v>1</c:v>
              </c:pt>
            </c:numLit>
          </c:yVal>
          <c:smooth val="0"/>
          <c:extLst>
            <c:ext xmlns:c16="http://schemas.microsoft.com/office/drawing/2014/chart" uri="{C3380CC4-5D6E-409C-BE32-E72D297353CC}">
              <c16:uniqueId val="{00000008-CC06-47A0-A053-4EF94F6FC7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C06-47A0-A053-4EF94F6FC7E4}"/>
              </c:ext>
            </c:extLst>
          </c:dPt>
          <c:xVal>
            <c:numRef>
              <c:f>Sheet1!$B$12</c:f>
              <c:numCache>
                <c:formatCode>0.0</c:formatCode>
                <c:ptCount val="1"/>
                <c:pt idx="0">
                  <c:v>8.6768139706798433</c:v>
                </c:pt>
              </c:numCache>
            </c:numRef>
          </c:xVal>
          <c:yVal>
            <c:numLit>
              <c:formatCode>General</c:formatCode>
              <c:ptCount val="1"/>
              <c:pt idx="0">
                <c:v>1</c:v>
              </c:pt>
            </c:numLit>
          </c:yVal>
          <c:smooth val="0"/>
          <c:extLst>
            <c:ext xmlns:c16="http://schemas.microsoft.com/office/drawing/2014/chart" uri="{C3380CC4-5D6E-409C-BE32-E72D297353CC}">
              <c16:uniqueId val="{0000000A-CC06-47A0-A053-4EF94F6FC7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C06-47A0-A053-4EF94F6FC7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When you asked doctors questions, did you get answers you could understand?</c:v>
                  </c:pt>
                </c15:dlblRangeCache>
              </c15:datalabelsRange>
            </c:ext>
            <c:ext xmlns:c16="http://schemas.microsoft.com/office/drawing/2014/chart" uri="{C3380CC4-5D6E-409C-BE32-E72D297353CC}">
              <c16:uniqueId val="{0000000C-CC06-47A0-A053-4EF94F6FC7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Coventry and Warwickshire NHS Trust</c:v>
                </c:pt>
                <c:pt idx="2">
                  <c:v>University Hospitals Birmingham NHS Foundation Trust</c:v>
                </c:pt>
                <c:pt idx="3">
                  <c:v>Walsall Healthcare NHS Trust</c:v>
                </c:pt>
                <c:pt idx="4">
                  <c:v>University Hospitals of Leicester NHS Trust</c:v>
                </c:pt>
              </c:strCache>
            </c:strRef>
          </c:cat>
          <c:val>
            <c:numRef>
              <c:f>Sheet1!$B$2:$B$6</c:f>
              <c:numCache>
                <c:formatCode>0.0</c:formatCode>
                <c:ptCount val="5"/>
                <c:pt idx="0">
                  <c:v>7.8606809859030884</c:v>
                </c:pt>
                <c:pt idx="1">
                  <c:v>7.9233474438208242</c:v>
                </c:pt>
                <c:pt idx="2">
                  <c:v>8.1067307117723608</c:v>
                </c:pt>
                <c:pt idx="3">
                  <c:v>8.1735963166137253</c:v>
                </c:pt>
                <c:pt idx="4">
                  <c:v>8.2668955112042575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6C-4996-8BD0-AE0E612619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Coventry and Warwickshire NHS Trust</c:v>
                </c:pt>
                <c:pt idx="2">
                  <c:v>University Hospitals Birmingham NHS Foundation Trust</c:v>
                </c:pt>
                <c:pt idx="3">
                  <c:v>Walsall Healthcare NHS Trust</c:v>
                </c:pt>
                <c:pt idx="4">
                  <c:v>University Hospitals of Leicester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6C-4996-8BD0-AE0E612619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Sherwood Forest Hospitals NHS Foundation Trust</c:v>
                </c:pt>
                <c:pt idx="3">
                  <c:v>South Warwickshire University NHS Foundation Trust</c:v>
                </c:pt>
                <c:pt idx="4">
                  <c:v>University Hospitals of Derby and Burton NHS Foundation Trust</c:v>
                </c:pt>
              </c:strCache>
            </c:strRef>
          </c:cat>
          <c:val>
            <c:numRef>
              <c:f>Sheet1!$B$2:$B$6</c:f>
              <c:numCache>
                <c:formatCode>0.0</c:formatCode>
                <c:ptCount val="5"/>
                <c:pt idx="0">
                  <c:v>9.4656214742463014</c:v>
                </c:pt>
                <c:pt idx="1">
                  <c:v>8.9922079452643686</c:v>
                </c:pt>
                <c:pt idx="2">
                  <c:v>8.701837958056629</c:v>
                </c:pt>
                <c:pt idx="3">
                  <c:v>8.682409887760361</c:v>
                </c:pt>
                <c:pt idx="4">
                  <c:v>8.6585140120636286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0-4CA5-B6E0-BECA335DD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Sherwood Forest Hospitals NHS Foundation Trust</c:v>
                </c:pt>
                <c:pt idx="3">
                  <c:v>South Warwickshire University NHS Foundation Trust</c:v>
                </c:pt>
                <c:pt idx="4">
                  <c:v>University Hospitals of Derby and Burton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0-4CA5-B6E0-BECA335DD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7.6437308781447992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37F8-4CAB-9D5C-FF8DF2A7185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7.8606809859030884</c:v>
                </c:pt>
                <c:pt idx="2">
                  <c:v>7.8763033202502459</c:v>
                </c:pt>
                <c:pt idx="3">
                  <c:v>7.8899164267221407</c:v>
                </c:pt>
                <c:pt idx="4">
                  <c:v>7.9165546728157334</c:v>
                </c:pt>
                <c:pt idx="5">
                  <c:v>7.9233474438208242</c:v>
                </c:pt>
                <c:pt idx="6">
                  <c:v>7.9558181405264436</c:v>
                </c:pt>
                <c:pt idx="7">
                  <c:v>7.9774315625228676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37F8-4CAB-9D5C-FF8DF2A7185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8.0730388223910001</c:v>
                </c:pt>
                <c:pt idx="9">
                  <c:v>8.0787497505856116</c:v>
                </c:pt>
                <c:pt idx="10">
                  <c:v>8.1024429391937023</c:v>
                </c:pt>
                <c:pt idx="11">
                  <c:v>8.1067307117723608</c:v>
                </c:pt>
                <c:pt idx="12">
                  <c:v>8.1099749397455536</c:v>
                </c:pt>
                <c:pt idx="13">
                  <c:v>8.1271761056660612</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37F8-4CAB-9D5C-FF8DF2A7185D}"/>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8.1224440271616523</c:v>
                </c:pt>
                <c:pt idx="15">
                  <c:v>8.1636303859653907</c:v>
                </c:pt>
                <c:pt idx="16">
                  <c:v>8.1680280106306942</c:v>
                </c:pt>
                <c:pt idx="17">
                  <c:v>8.1728660674871865</c:v>
                </c:pt>
                <c:pt idx="18">
                  <c:v>8.1735963166137253</c:v>
                </c:pt>
                <c:pt idx="19">
                  <c:v>8.1810344038058727</c:v>
                </c:pt>
                <c:pt idx="20">
                  <c:v>8.2022611436285491</c:v>
                </c:pt>
                <c:pt idx="21">
                  <c:v>8.2079643493151391</c:v>
                </c:pt>
                <c:pt idx="22">
                  <c:v>8.2194686218088595</c:v>
                </c:pt>
                <c:pt idx="23">
                  <c:v>8.2195631645833025</c:v>
                </c:pt>
                <c:pt idx="24">
                  <c:v>8.2389992170530935</c:v>
                </c:pt>
                <c:pt idx="25">
                  <c:v>8.2528280092353778</c:v>
                </c:pt>
                <c:pt idx="26">
                  <c:v>8.2528482234107781</c:v>
                </c:pt>
                <c:pt idx="27">
                  <c:v>8.2529233097393977</c:v>
                </c:pt>
                <c:pt idx="28">
                  <c:v>8.2571885269045531</c:v>
                </c:pt>
                <c:pt idx="29">
                  <c:v>8.2668955112042575</c:v>
                </c:pt>
                <c:pt idx="30">
                  <c:v>8.2681039849316065</c:v>
                </c:pt>
                <c:pt idx="31">
                  <c:v>8.2802279658939746</c:v>
                </c:pt>
                <c:pt idx="32">
                  <c:v>8.2819073490817914</c:v>
                </c:pt>
                <c:pt idx="33">
                  <c:v>8.2830316649831541</c:v>
                </c:pt>
                <c:pt idx="34">
                  <c:v>8.2891475618806716</c:v>
                </c:pt>
                <c:pt idx="35">
                  <c:v>8.2903225169023322</c:v>
                </c:pt>
                <c:pt idx="36">
                  <c:v>8.2925962374068263</c:v>
                </c:pt>
                <c:pt idx="37">
                  <c:v>8.2967859922302729</c:v>
                </c:pt>
                <c:pt idx="38">
                  <c:v>8.3024936532785887</c:v>
                </c:pt>
                <c:pt idx="39">
                  <c:v>8.3114512182584743</c:v>
                </c:pt>
                <c:pt idx="40">
                  <c:v>8.3121776149675277</c:v>
                </c:pt>
                <c:pt idx="41">
                  <c:v>8.3132385135410054</c:v>
                </c:pt>
                <c:pt idx="42">
                  <c:v>8.314254398005005</c:v>
                </c:pt>
                <c:pt idx="43">
                  <c:v>8.3207996772625155</c:v>
                </c:pt>
                <c:pt idx="44">
                  <c:v>8.3214267137584272</c:v>
                </c:pt>
                <c:pt idx="45">
                  <c:v>8.3266275980666347</c:v>
                </c:pt>
                <c:pt idx="46">
                  <c:v>8.3297684998869013</c:v>
                </c:pt>
                <c:pt idx="47">
                  <c:v>8.3335499640966972</c:v>
                </c:pt>
                <c:pt idx="48">
                  <c:v>8.3383153975502022</c:v>
                </c:pt>
                <c:pt idx="49">
                  <c:v>8.3383941528555603</c:v>
                </c:pt>
                <c:pt idx="50">
                  <c:v>8.35026086294463</c:v>
                </c:pt>
                <c:pt idx="51">
                  <c:v>8.3518733770001852</c:v>
                </c:pt>
                <c:pt idx="52">
                  <c:v>8.355595492157498</c:v>
                </c:pt>
                <c:pt idx="53">
                  <c:v>8.3824862245974749</c:v>
                </c:pt>
                <c:pt idx="54">
                  <c:v>8.3834434574876937</c:v>
                </c:pt>
                <c:pt idx="55">
                  <c:v>8.3874983557596376</c:v>
                </c:pt>
                <c:pt idx="56">
                  <c:v>8.3878738286101981</c:v>
                </c:pt>
                <c:pt idx="57">
                  <c:v>8.390339780766892</c:v>
                </c:pt>
                <c:pt idx="58">
                  <c:v>8.3927002512790008</c:v>
                </c:pt>
                <c:pt idx="59">
                  <c:v>8.4045098671125107</c:v>
                </c:pt>
                <c:pt idx="60">
                  <c:v>8.4048078498275043</c:v>
                </c:pt>
                <c:pt idx="61">
                  <c:v>8.4085016575355418</c:v>
                </c:pt>
                <c:pt idx="62">
                  <c:v>8.4153651059294354</c:v>
                </c:pt>
                <c:pt idx="63">
                  <c:v>8.420707774409907</c:v>
                </c:pt>
                <c:pt idx="64">
                  <c:v>8.4214840989959736</c:v>
                </c:pt>
                <c:pt idx="65">
                  <c:v>8.4244578469867957</c:v>
                </c:pt>
                <c:pt idx="66">
                  <c:v>8.4335200219010815</c:v>
                </c:pt>
                <c:pt idx="67">
                  <c:v>8.4506166552526594</c:v>
                </c:pt>
                <c:pt idx="68">
                  <c:v>8.4606129367966751</c:v>
                </c:pt>
                <c:pt idx="69">
                  <c:v>8.471474551230127</c:v>
                </c:pt>
                <c:pt idx="70">
                  <c:v>8.4722769616255675</c:v>
                </c:pt>
                <c:pt idx="71">
                  <c:v>8.4763565593032535</c:v>
                </c:pt>
                <c:pt idx="72">
                  <c:v>8.4880040697412813</c:v>
                </c:pt>
                <c:pt idx="73">
                  <c:v>8.4880845663629483</c:v>
                </c:pt>
                <c:pt idx="74">
                  <c:v>8.4950870268892711</c:v>
                </c:pt>
                <c:pt idx="75">
                  <c:v>8.5119746251353288</c:v>
                </c:pt>
                <c:pt idx="76">
                  <c:v>8.517699163822126</c:v>
                </c:pt>
                <c:pt idx="77">
                  <c:v>8.518274576481712</c:v>
                </c:pt>
                <c:pt idx="78">
                  <c:v>8.5280668682594385</c:v>
                </c:pt>
                <c:pt idx="79">
                  <c:v>8.5311820389719095</c:v>
                </c:pt>
                <c:pt idx="80">
                  <c:v>8.5321077836262305</c:v>
                </c:pt>
                <c:pt idx="81">
                  <c:v>8.5339239918963798</c:v>
                </c:pt>
                <c:pt idx="82">
                  <c:v>8.5439593753994671</c:v>
                </c:pt>
                <c:pt idx="83">
                  <c:v>8.5522555961441533</c:v>
                </c:pt>
                <c:pt idx="84">
                  <c:v>8.5543498522981416</c:v>
                </c:pt>
                <c:pt idx="85">
                  <c:v>8.5555398708407644</c:v>
                </c:pt>
                <c:pt idx="86">
                  <c:v>8.5611784477792661</c:v>
                </c:pt>
                <c:pt idx="87">
                  <c:v>8.5613565841511168</c:v>
                </c:pt>
                <c:pt idx="88">
                  <c:v>8.5636945392776447</c:v>
                </c:pt>
                <c:pt idx="89">
                  <c:v>8.5660856916246217</c:v>
                </c:pt>
                <c:pt idx="90">
                  <c:v>8.5705395453310391</c:v>
                </c:pt>
                <c:pt idx="91">
                  <c:v>8.5743709915641126</c:v>
                </c:pt>
                <c:pt idx="92">
                  <c:v>8.5768284733450866</c:v>
                </c:pt>
                <c:pt idx="93">
                  <c:v>8.5805526818748561</c:v>
                </c:pt>
                <c:pt idx="94">
                  <c:v>8.5827263394055446</c:v>
                </c:pt>
                <c:pt idx="95">
                  <c:v>8.5851975427040603</c:v>
                </c:pt>
                <c:pt idx="96">
                  <c:v>8.5892609524048034</c:v>
                </c:pt>
                <c:pt idx="97">
                  <c:v>8.603127980489413</c:v>
                </c:pt>
                <c:pt idx="98">
                  <c:v>8.6055152891894</c:v>
                </c:pt>
                <c:pt idx="99">
                  <c:v>8.6070121652621001</c:v>
                </c:pt>
                <c:pt idx="100">
                  <c:v>8.6143367292413018</c:v>
                </c:pt>
                <c:pt idx="101">
                  <c:v>8.6220868323161355</c:v>
                </c:pt>
                <c:pt idx="102">
                  <c:v>8.6253923812484139</c:v>
                </c:pt>
                <c:pt idx="103">
                  <c:v>8.6483728779633502</c:v>
                </c:pt>
                <c:pt idx="104">
                  <c:v>8.6518685811232992</c:v>
                </c:pt>
                <c:pt idx="105">
                  <c:v>8.6580831756956336</c:v>
                </c:pt>
                <c:pt idx="106">
                  <c:v>8.6584166363390587</c:v>
                </c:pt>
                <c:pt idx="107">
                  <c:v>8.6585140120636286</c:v>
                </c:pt>
                <c:pt idx="108">
                  <c:v>8.6676456104802959</c:v>
                </c:pt>
                <c:pt idx="109">
                  <c:v>8.6806630149891255</c:v>
                </c:pt>
                <c:pt idx="110">
                  <c:v>8.682409887760361</c:v>
                </c:pt>
                <c:pt idx="111">
                  <c:v>8.701837958056629</c:v>
                </c:pt>
                <c:pt idx="112">
                  <c:v>8.7061668609362819</c:v>
                </c:pt>
                <c:pt idx="113">
                  <c:v>8.7141735881936953</c:v>
                </c:pt>
                <c:pt idx="114">
                  <c:v>8.7237430029075895</c:v>
                </c:pt>
                <c:pt idx="115">
                  <c:v>8.7242977705973779</c:v>
                </c:pt>
                <c:pt idx="116">
                  <c:v>8.7319309932294864</c:v>
                </c:pt>
                <c:pt idx="117">
                  <c:v>8.7557194372017406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37F8-4CAB-9D5C-FF8DF2A7185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8.776630573630376</c:v>
                </c:pt>
                <c:pt idx="119">
                  <c:v>8.784963760589056</c:v>
                </c:pt>
                <c:pt idx="120">
                  <c:v>8.8134751111316891</c:v>
                </c:pt>
                <c:pt idx="121">
                  <c:v>8.8318972844161756</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37F8-4CAB-9D5C-FF8DF2A7185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8.9257812237039253</c:v>
                </c:pt>
                <c:pt idx="123">
                  <c:v>8.9922079452643686</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37F8-4CAB-9D5C-FF8DF2A7185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9.1220548408892999</c:v>
                </c:pt>
                <c:pt idx="125">
                  <c:v>9.1795543245446964</c:v>
                </c:pt>
                <c:pt idx="126">
                  <c:v>9.1819888396401161</c:v>
                </c:pt>
                <c:pt idx="127">
                  <c:v>9.1993805435512606</c:v>
                </c:pt>
                <c:pt idx="128">
                  <c:v>9.2105423720132116</c:v>
                </c:pt>
                <c:pt idx="129">
                  <c:v>9.4656214742463014</c:v>
                </c:pt>
                <c:pt idx="130">
                  <c:v>9.6265978339080505</c:v>
                </c:pt>
              </c:numCache>
            </c:numRef>
          </c:val>
          <c:extLst>
            <c:ext xmlns:c16="http://schemas.microsoft.com/office/drawing/2014/chart" uri="{C3380CC4-5D6E-409C-BE32-E72D297353CC}">
              <c16:uniqueId val="{00000006-37F8-4CAB-9D5C-FF8DF2A7185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8.701837958056629</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37F8-4CAB-9D5C-FF8DF2A7185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6.288525470539601</c:v>
                </c:pt>
              </c:numCache>
            </c:numRef>
          </c:val>
          <c:extLst>
            <c:ext xmlns:c16="http://schemas.microsoft.com/office/drawing/2014/chart" uri="{C3380CC4-5D6E-409C-BE32-E72D297353CC}">
              <c16:uniqueId val="{00000000-06A2-4998-83B2-CBC158BC841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0.26452477612156144</c:v>
                </c:pt>
              </c:numCache>
            </c:numRef>
          </c:val>
          <c:extLst>
            <c:ext xmlns:c16="http://schemas.microsoft.com/office/drawing/2014/chart" uri="{C3380CC4-5D6E-409C-BE32-E72D297353CC}">
              <c16:uniqueId val="{00000001-06A2-4998-83B2-CBC158BC841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0.36612731415983202</c:v>
                </c:pt>
              </c:numCache>
            </c:numRef>
          </c:val>
          <c:extLst>
            <c:ext xmlns:c16="http://schemas.microsoft.com/office/drawing/2014/chart" uri="{C3380CC4-5D6E-409C-BE32-E72D297353CC}">
              <c16:uniqueId val="{00000002-06A2-4998-83B2-CBC158BC841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0.10207355782739391</c:v>
                </c:pt>
              </c:numCache>
            </c:numRef>
          </c:val>
          <c:extLst>
            <c:ext xmlns:c16="http://schemas.microsoft.com/office/drawing/2014/chart" uri="{C3380CC4-5D6E-409C-BE32-E72D297353CC}">
              <c16:uniqueId val="{00000003-06A2-4998-83B2-CBC158BC841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1.0656334059734949</c:v>
                </c:pt>
              </c:numCache>
            </c:numRef>
          </c:val>
          <c:extLst>
            <c:ext xmlns:c16="http://schemas.microsoft.com/office/drawing/2014/chart" uri="{C3380CC4-5D6E-409C-BE32-E72D297353CC}">
              <c16:uniqueId val="{00000004-06A2-4998-83B2-CBC158BC841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0.10207355782739391</c:v>
                </c:pt>
              </c:numCache>
            </c:numRef>
          </c:val>
          <c:extLst>
            <c:ext xmlns:c16="http://schemas.microsoft.com/office/drawing/2014/chart" uri="{C3380CC4-5D6E-409C-BE32-E72D297353CC}">
              <c16:uniqueId val="{00000005-06A2-4998-83B2-CBC158BC841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0.36612731415983113</c:v>
                </c:pt>
              </c:numCache>
            </c:numRef>
          </c:val>
          <c:extLst>
            <c:ext xmlns:c16="http://schemas.microsoft.com/office/drawing/2014/chart" uri="{C3380CC4-5D6E-409C-BE32-E72D297353CC}">
              <c16:uniqueId val="{00000006-06A2-4998-83B2-CBC158BC841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0.79604747359491057</c:v>
                </c:pt>
              </c:numCache>
            </c:numRef>
          </c:val>
          <c:extLst>
            <c:ext xmlns:c16="http://schemas.microsoft.com/office/drawing/2014/chart" uri="{C3380CC4-5D6E-409C-BE32-E72D297353CC}">
              <c16:uniqueId val="{00000007-06A2-4998-83B2-CBC158BC8418}"/>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7.8074432062769947</c:v>
                </c:pt>
              </c:numCache>
            </c:numRef>
          </c:xVal>
          <c:yVal>
            <c:numLit>
              <c:formatCode>General</c:formatCode>
              <c:ptCount val="1"/>
              <c:pt idx="0">
                <c:v>1</c:v>
              </c:pt>
            </c:numLit>
          </c:yVal>
          <c:smooth val="0"/>
          <c:extLst>
            <c:ext xmlns:c16="http://schemas.microsoft.com/office/drawing/2014/chart" uri="{C3380CC4-5D6E-409C-BE32-E72D297353CC}">
              <c16:uniqueId val="{00000008-06A2-4998-83B2-CBC158BC841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A2-4998-83B2-CBC158BC8418}"/>
              </c:ext>
            </c:extLst>
          </c:dPt>
          <c:xVal>
            <c:numRef>
              <c:f>Sheet1!$B$12</c:f>
              <c:numCache>
                <c:formatCode>0.0</c:formatCode>
                <c:ptCount val="1"/>
                <c:pt idx="0">
                  <c:v>7.5540678216351358</c:v>
                </c:pt>
              </c:numCache>
            </c:numRef>
          </c:xVal>
          <c:yVal>
            <c:numLit>
              <c:formatCode>General</c:formatCode>
              <c:ptCount val="1"/>
              <c:pt idx="0">
                <c:v>1</c:v>
              </c:pt>
            </c:numLit>
          </c:yVal>
          <c:smooth val="0"/>
          <c:extLst>
            <c:ext xmlns:c16="http://schemas.microsoft.com/office/drawing/2014/chart" uri="{C3380CC4-5D6E-409C-BE32-E72D297353CC}">
              <c16:uniqueId val="{0000000A-06A2-4998-83B2-CBC158BC8418}"/>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6A2-4998-83B2-CBC158BC841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your opinion, were there enough nurses on duty to care for you in hospital?</c:v>
                  </c:pt>
                </c15:dlblRangeCache>
              </c15:datalabelsRange>
            </c:ext>
            <c:ext xmlns:c16="http://schemas.microsoft.com/office/drawing/2014/chart" uri="{C3380CC4-5D6E-409C-BE32-E72D297353CC}">
              <c16:uniqueId val="{0000000C-06A2-4998-83B2-CBC158BC8418}"/>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7.8587817961147604</c:v>
                </c:pt>
              </c:numCache>
            </c:numRef>
          </c:val>
          <c:extLst>
            <c:ext xmlns:c16="http://schemas.microsoft.com/office/drawing/2014/chart" uri="{C3380CC4-5D6E-409C-BE32-E72D297353CC}">
              <c16:uniqueId val="{00000000-AD75-4032-B2CC-7BAEDC7395C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0.1343324642715773</c:v>
                </c:pt>
              </c:numCache>
            </c:numRef>
          </c:val>
          <c:extLst>
            <c:ext xmlns:c16="http://schemas.microsoft.com/office/drawing/2014/chart" uri="{C3380CC4-5D6E-409C-BE32-E72D297353CC}">
              <c16:uniqueId val="{00000001-AD75-4032-B2CC-7BAEDC7395C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0.26876274405384049</c:v>
                </c:pt>
              </c:numCache>
            </c:numRef>
          </c:val>
          <c:extLst>
            <c:ext xmlns:c16="http://schemas.microsoft.com/office/drawing/2014/chart" uri="{C3380CC4-5D6E-409C-BE32-E72D297353CC}">
              <c16:uniqueId val="{00000002-AD75-4032-B2CC-7BAEDC7395C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7.4929043630579173E-2</c:v>
                </c:pt>
              </c:numCache>
            </c:numRef>
          </c:val>
          <c:extLst>
            <c:ext xmlns:c16="http://schemas.microsoft.com/office/drawing/2014/chart" uri="{C3380CC4-5D6E-409C-BE32-E72D297353CC}">
              <c16:uniqueId val="{00000003-AD75-4032-B2CC-7BAEDC7395C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0.78224854379438469</c:v>
                </c:pt>
              </c:numCache>
            </c:numRef>
          </c:val>
          <c:extLst>
            <c:ext xmlns:c16="http://schemas.microsoft.com/office/drawing/2014/chart" uri="{C3380CC4-5D6E-409C-BE32-E72D297353CC}">
              <c16:uniqueId val="{00000004-AD75-4032-B2CC-7BAEDC7395C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7.4929043630579173E-2</c:v>
                </c:pt>
              </c:numCache>
            </c:numRef>
          </c:val>
          <c:extLst>
            <c:ext xmlns:c16="http://schemas.microsoft.com/office/drawing/2014/chart" uri="{C3380CC4-5D6E-409C-BE32-E72D297353CC}">
              <c16:uniqueId val="{00000005-AD75-4032-B2CC-7BAEDC7395C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0.26876274405384137</c:v>
                </c:pt>
              </c:numCache>
            </c:numRef>
          </c:val>
          <c:extLst>
            <c:ext xmlns:c16="http://schemas.microsoft.com/office/drawing/2014/chart" uri="{C3380CC4-5D6E-409C-BE32-E72D297353CC}">
              <c16:uniqueId val="{00000006-AD75-4032-B2CC-7BAEDC7395C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0.14821858099439744</c:v>
                </c:pt>
              </c:numCache>
            </c:numRef>
          </c:val>
          <c:extLst>
            <c:ext xmlns:c16="http://schemas.microsoft.com/office/drawing/2014/chart" uri="{C3380CC4-5D6E-409C-BE32-E72D297353CC}">
              <c16:uniqueId val="{00000007-AD75-4032-B2CC-7BAEDC7395C1}"/>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9.0128554325190873</c:v>
                </c:pt>
              </c:numCache>
            </c:numRef>
          </c:xVal>
          <c:yVal>
            <c:numLit>
              <c:formatCode>General</c:formatCode>
              <c:ptCount val="1"/>
              <c:pt idx="0">
                <c:v>1</c:v>
              </c:pt>
            </c:numLit>
          </c:yVal>
          <c:smooth val="0"/>
          <c:extLst>
            <c:ext xmlns:c16="http://schemas.microsoft.com/office/drawing/2014/chart" uri="{C3380CC4-5D6E-409C-BE32-E72D297353CC}">
              <c16:uniqueId val="{00000008-AD75-4032-B2CC-7BAEDC7395C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D75-4032-B2CC-7BAEDC7395C1}"/>
              </c:ext>
            </c:extLst>
          </c:dPt>
          <c:xVal>
            <c:numRef>
              <c:f>Sheet1!$B$12</c:f>
              <c:numCache>
                <c:formatCode>0.0</c:formatCode>
                <c:ptCount val="1"/>
                <c:pt idx="0">
                  <c:v>8.7279303199679497</c:v>
                </c:pt>
              </c:numCache>
            </c:numRef>
          </c:xVal>
          <c:yVal>
            <c:numLit>
              <c:formatCode>General</c:formatCode>
              <c:ptCount val="1"/>
              <c:pt idx="0">
                <c:v>1</c:v>
              </c:pt>
            </c:numLit>
          </c:yVal>
          <c:smooth val="0"/>
          <c:extLst>
            <c:ext xmlns:c16="http://schemas.microsoft.com/office/drawing/2014/chart" uri="{C3380CC4-5D6E-409C-BE32-E72D297353CC}">
              <c16:uniqueId val="{0000000A-AD75-4032-B2CC-7BAEDC7395C1}"/>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D75-4032-B2CC-7BAEDC7395C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When nurses spoke about your care in front of you, were you included in the conversation?</c:v>
                  </c:pt>
                </c15:dlblRangeCache>
              </c15:datalabelsRange>
            </c:ext>
            <c:ext xmlns:c16="http://schemas.microsoft.com/office/drawing/2014/chart" uri="{C3380CC4-5D6E-409C-BE32-E72D297353CC}">
              <c16:uniqueId val="{0000000C-AD75-4032-B2CC-7BAEDC7395C1}"/>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8.2581166956667627</c:v>
                </c:pt>
              </c:numCache>
            </c:numRef>
          </c:val>
          <c:extLst>
            <c:ext xmlns:c16="http://schemas.microsoft.com/office/drawing/2014/chart" uri="{C3380CC4-5D6E-409C-BE32-E72D297353CC}">
              <c16:uniqueId val="{00000000-86FB-4E02-85BF-288A5CA0AD2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0.12819898148762476</c:v>
                </c:pt>
              </c:numCache>
            </c:numRef>
          </c:val>
          <c:extLst>
            <c:ext xmlns:c16="http://schemas.microsoft.com/office/drawing/2014/chart" uri="{C3380CC4-5D6E-409C-BE32-E72D297353CC}">
              <c16:uniqueId val="{00000001-86FB-4E02-85BF-288A5CA0AD2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0.19213746616404137</c:v>
                </c:pt>
              </c:numCache>
            </c:numRef>
          </c:val>
          <c:extLst>
            <c:ext xmlns:c16="http://schemas.microsoft.com/office/drawing/2014/chart" uri="{C3380CC4-5D6E-409C-BE32-E72D297353CC}">
              <c16:uniqueId val="{00000002-86FB-4E02-85BF-288A5CA0AD2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5.3566489045781651E-2</c:v>
                </c:pt>
              </c:numCache>
            </c:numRef>
          </c:val>
          <c:extLst>
            <c:ext xmlns:c16="http://schemas.microsoft.com/office/drawing/2014/chart" uri="{C3380CC4-5D6E-409C-BE32-E72D297353CC}">
              <c16:uniqueId val="{00000003-86FB-4E02-85BF-288A5CA0AD2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0.55922651647378174</c:v>
                </c:pt>
              </c:numCache>
            </c:numRef>
          </c:val>
          <c:extLst>
            <c:ext xmlns:c16="http://schemas.microsoft.com/office/drawing/2014/chart" uri="{C3380CC4-5D6E-409C-BE32-E72D297353CC}">
              <c16:uniqueId val="{00000004-86FB-4E02-85BF-288A5CA0AD2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5.3566489045781651E-2</c:v>
                </c:pt>
              </c:numCache>
            </c:numRef>
          </c:val>
          <c:extLst>
            <c:ext xmlns:c16="http://schemas.microsoft.com/office/drawing/2014/chart" uri="{C3380CC4-5D6E-409C-BE32-E72D297353CC}">
              <c16:uniqueId val="{00000005-86FB-4E02-85BF-288A5CA0AD2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0.19213746616404137</c:v>
                </c:pt>
              </c:numCache>
            </c:numRef>
          </c:val>
          <c:extLst>
            <c:ext xmlns:c16="http://schemas.microsoft.com/office/drawing/2014/chart" uri="{C3380CC4-5D6E-409C-BE32-E72D297353CC}">
              <c16:uniqueId val="{00000006-86FB-4E02-85BF-288A5CA0AD2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0.3884363421632866</c:v>
                </c:pt>
              </c:numCache>
            </c:numRef>
          </c:val>
          <c:extLst>
            <c:ext xmlns:c16="http://schemas.microsoft.com/office/drawing/2014/chart" uri="{C3380CC4-5D6E-409C-BE32-E72D297353CC}">
              <c16:uniqueId val="{00000007-86FB-4E02-85BF-288A5CA0AD2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9.1245838766276517</c:v>
                </c:pt>
              </c:numCache>
            </c:numRef>
          </c:xVal>
          <c:yVal>
            <c:numLit>
              <c:formatCode>General</c:formatCode>
              <c:ptCount val="1"/>
              <c:pt idx="0">
                <c:v>1</c:v>
              </c:pt>
            </c:numLit>
          </c:yVal>
          <c:smooth val="0"/>
          <c:extLst>
            <c:ext xmlns:c16="http://schemas.microsoft.com/office/drawing/2014/chart" uri="{C3380CC4-5D6E-409C-BE32-E72D297353CC}">
              <c16:uniqueId val="{00000008-86FB-4E02-85BF-288A5CA0AD2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6FB-4E02-85BF-288A5CA0AD2C}"/>
              </c:ext>
            </c:extLst>
          </c:dPt>
          <c:xVal>
            <c:numRef>
              <c:f>Sheet1!$B$12</c:f>
              <c:numCache>
                <c:formatCode>0.0</c:formatCode>
                <c:ptCount val="1"/>
                <c:pt idx="0">
                  <c:v>8.9116328906011013</c:v>
                </c:pt>
              </c:numCache>
            </c:numRef>
          </c:xVal>
          <c:yVal>
            <c:numLit>
              <c:formatCode>General</c:formatCode>
              <c:ptCount val="1"/>
              <c:pt idx="0">
                <c:v>1</c:v>
              </c:pt>
            </c:numLit>
          </c:yVal>
          <c:smooth val="0"/>
          <c:extLst>
            <c:ext xmlns:c16="http://schemas.microsoft.com/office/drawing/2014/chart" uri="{C3380CC4-5D6E-409C-BE32-E72D297353CC}">
              <c16:uniqueId val="{0000000A-86FB-4E02-85BF-288A5CA0AD2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6FB-4E02-85BF-288A5CA0AD2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Q21. Did you have confidence and trust in the nurses treating you?</c:v>
                  </c:pt>
                </c15:dlblRangeCache>
              </c15:datalabelsRange>
            </c:ext>
            <c:ext xmlns:c16="http://schemas.microsoft.com/office/drawing/2014/chart" uri="{C3380CC4-5D6E-409C-BE32-E72D297353CC}">
              <c16:uniqueId val="{0000000C-86FB-4E02-85BF-288A5CA0AD2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7.9002580846058983</c:v>
                </c:pt>
              </c:numCache>
            </c:numRef>
          </c:val>
          <c:extLst>
            <c:ext xmlns:c16="http://schemas.microsoft.com/office/drawing/2014/chart" uri="{C3380CC4-5D6E-409C-BE32-E72D297353CC}">
              <c16:uniqueId val="{00000000-8FF0-4B79-B9C7-ECBF66B52C7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7.6479344202898147E-2</c:v>
                </c:pt>
              </c:numCache>
            </c:numRef>
          </c:val>
          <c:extLst>
            <c:ext xmlns:c16="http://schemas.microsoft.com/office/drawing/2014/chart" uri="{C3380CC4-5D6E-409C-BE32-E72D297353CC}">
              <c16:uniqueId val="{00000001-8FF0-4B79-B9C7-ECBF66B52C7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0.24201894375301869</c:v>
                </c:pt>
              </c:numCache>
            </c:numRef>
          </c:val>
          <c:extLst>
            <c:ext xmlns:c16="http://schemas.microsoft.com/office/drawing/2014/chart" uri="{C3380CC4-5D6E-409C-BE32-E72D297353CC}">
              <c16:uniqueId val="{00000002-8FF0-4B79-B9C7-ECBF66B52C7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6.7473072057426364E-2</c:v>
                </c:pt>
              </c:numCache>
            </c:numRef>
          </c:val>
          <c:extLst>
            <c:ext xmlns:c16="http://schemas.microsoft.com/office/drawing/2014/chart" uri="{C3380CC4-5D6E-409C-BE32-E72D297353CC}">
              <c16:uniqueId val="{00000003-8FF0-4B79-B9C7-ECBF66B52C7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0.70440926248144109</c:v>
                </c:pt>
              </c:numCache>
            </c:numRef>
          </c:val>
          <c:extLst>
            <c:ext xmlns:c16="http://schemas.microsoft.com/office/drawing/2014/chart" uri="{C3380CC4-5D6E-409C-BE32-E72D297353CC}">
              <c16:uniqueId val="{00000004-8FF0-4B79-B9C7-ECBF66B52C7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6.7473072057426364E-2</c:v>
                </c:pt>
              </c:numCache>
            </c:numRef>
          </c:val>
          <c:extLst>
            <c:ext xmlns:c16="http://schemas.microsoft.com/office/drawing/2014/chart" uri="{C3380CC4-5D6E-409C-BE32-E72D297353CC}">
              <c16:uniqueId val="{00000005-8FF0-4B79-B9C7-ECBF66B52C7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0.24201894375301869</c:v>
                </c:pt>
              </c:numCache>
            </c:numRef>
          </c:val>
          <c:extLst>
            <c:ext xmlns:c16="http://schemas.microsoft.com/office/drawing/2014/chart" uri="{C3380CC4-5D6E-409C-BE32-E72D297353CC}">
              <c16:uniqueId val="{00000006-8FF0-4B79-B9C7-ECBF66B52C7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0.4187763357619918</c:v>
                </c:pt>
              </c:numCache>
            </c:numRef>
          </c:val>
          <c:extLst>
            <c:ext xmlns:c16="http://schemas.microsoft.com/office/drawing/2014/chart" uri="{C3380CC4-5D6E-409C-BE32-E72D297353CC}">
              <c16:uniqueId val="{00000007-8FF0-4B79-B9C7-ECBF66B52C7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8.8624693168027857</c:v>
                </c:pt>
              </c:numCache>
            </c:numRef>
          </c:xVal>
          <c:yVal>
            <c:numLit>
              <c:formatCode>General</c:formatCode>
              <c:ptCount val="1"/>
              <c:pt idx="0">
                <c:v>1</c:v>
              </c:pt>
            </c:numLit>
          </c:yVal>
          <c:smooth val="0"/>
          <c:extLst>
            <c:ext xmlns:c16="http://schemas.microsoft.com/office/drawing/2014/chart" uri="{C3380CC4-5D6E-409C-BE32-E72D297353CC}">
              <c16:uniqueId val="{00000008-8FF0-4B79-B9C7-ECBF66B52C7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FF0-4B79-B9C7-ECBF66B52C79}"/>
              </c:ext>
            </c:extLst>
          </c:dPt>
          <c:xVal>
            <c:numRef>
              <c:f>Sheet1!$B$12</c:f>
              <c:numCache>
                <c:formatCode>0.0</c:formatCode>
                <c:ptCount val="1"/>
                <c:pt idx="0">
                  <c:v>8.638434075859962</c:v>
                </c:pt>
              </c:numCache>
            </c:numRef>
          </c:xVal>
          <c:yVal>
            <c:numLit>
              <c:formatCode>General</c:formatCode>
              <c:ptCount val="1"/>
              <c:pt idx="0">
                <c:v>1</c:v>
              </c:pt>
            </c:numLit>
          </c:yVal>
          <c:smooth val="0"/>
          <c:extLst>
            <c:ext xmlns:c16="http://schemas.microsoft.com/office/drawing/2014/chart" uri="{C3380CC4-5D6E-409C-BE32-E72D297353CC}">
              <c16:uniqueId val="{0000000A-8FF0-4B79-B9C7-ECBF66B52C7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FF0-4B79-B9C7-ECBF66B52C7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Q20. When you asked nurses questions, did you get answers you could understand? </c:v>
                  </c:pt>
                </c15:dlblRangeCache>
              </c15:datalabelsRange>
            </c:ext>
            <c:ext xmlns:c16="http://schemas.microsoft.com/office/drawing/2014/chart" uri="{C3380CC4-5D6E-409C-BE32-E72D297353CC}">
              <c16:uniqueId val="{0000000C-8FF0-4B79-B9C7-ECBF66B52C7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Coventry and Warwickshire NHS Trust</c:v>
                </c:pt>
                <c:pt idx="2">
                  <c:v>The Shrewsbury and Telford Hospital NHS Trust</c:v>
                </c:pt>
                <c:pt idx="3">
                  <c:v>Northampton General Hospital NHS Trust</c:v>
                </c:pt>
                <c:pt idx="4">
                  <c:v>Kettering General Hospital NHS Foundation Trust</c:v>
                </c:pt>
              </c:strCache>
            </c:strRef>
          </c:cat>
          <c:val>
            <c:numRef>
              <c:f>Sheet1!$B$2:$B$6</c:f>
              <c:numCache>
                <c:formatCode>0.0</c:formatCode>
                <c:ptCount val="5"/>
                <c:pt idx="0">
                  <c:v>7.7458276056294739</c:v>
                </c:pt>
                <c:pt idx="1">
                  <c:v>7.8981597744673886</c:v>
                </c:pt>
                <c:pt idx="2">
                  <c:v>8.0245400047831339</c:v>
                </c:pt>
                <c:pt idx="3">
                  <c:v>8.0561810227576736</c:v>
                </c:pt>
                <c:pt idx="4">
                  <c:v>8.0595565894487269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D4-4621-B7E7-FE124E08A5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Coventry and Warwickshire NHS Trust</c:v>
                </c:pt>
                <c:pt idx="2">
                  <c:v>The Shrewsbury and Telford Hospital NHS Trust</c:v>
                </c:pt>
                <c:pt idx="3">
                  <c:v>Northampton General Hospital NHS Trust</c:v>
                </c:pt>
                <c:pt idx="4">
                  <c:v>Kettering General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D4-4621-B7E7-FE124E08A5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South Warwickshire University NHS Foundation Trust</c:v>
                </c:pt>
                <c:pt idx="3">
                  <c:v>Birmingham Women's and Children's NHS Foundation Trust</c:v>
                </c:pt>
                <c:pt idx="4">
                  <c:v>University Hospitals of North Midlands NHS Trust</c:v>
                </c:pt>
              </c:strCache>
            </c:strRef>
          </c:cat>
          <c:val>
            <c:numRef>
              <c:f>Sheet1!$B$2:$B$6</c:f>
              <c:numCache>
                <c:formatCode>0.0</c:formatCode>
                <c:ptCount val="5"/>
                <c:pt idx="0">
                  <c:v>9.1652303927262846</c:v>
                </c:pt>
                <c:pt idx="1">
                  <c:v>8.8789433830961872</c:v>
                </c:pt>
                <c:pt idx="2">
                  <c:v>8.492398132520945</c:v>
                </c:pt>
                <c:pt idx="3">
                  <c:v>8.4877864354043489</c:v>
                </c:pt>
                <c:pt idx="4">
                  <c:v>8.4548030555820084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6D-4DE4-AA44-EC51D8FC10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South Warwickshire University NHS Foundation Trust</c:v>
                </c:pt>
                <c:pt idx="3">
                  <c:v>Birmingham Women's and Children's NHS Foundation Trust</c:v>
                </c:pt>
                <c:pt idx="4">
                  <c:v>University Hospitals of North Midlands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6D-4DE4-AA44-EC51D8FC10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DB40-49E4-A3F6-17390DE6654A}"/>
              </c:ext>
            </c:extLst>
          </c:dPt>
          <c:dPt>
            <c:idx val="1"/>
            <c:invertIfNegative val="0"/>
            <c:bubble3D val="0"/>
            <c:extLst>
              <c:ext xmlns:c16="http://schemas.microsoft.com/office/drawing/2014/chart" uri="{C3380CC4-5D6E-409C-BE32-E72D297353CC}">
                <c16:uniqueId val="{00000001-DB40-49E4-A3F6-17390DE6654A}"/>
              </c:ext>
            </c:extLst>
          </c:dPt>
          <c:dPt>
            <c:idx val="3"/>
            <c:invertIfNegative val="0"/>
            <c:bubble3D val="0"/>
            <c:extLst>
              <c:ext xmlns:c16="http://schemas.microsoft.com/office/drawing/2014/chart" uri="{C3380CC4-5D6E-409C-BE32-E72D297353CC}">
                <c16:uniqueId val="{00000002-DB40-49E4-A3F6-17390DE6654A}"/>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Sheet1!$B$2:$B$10</c:f>
              <c:numCache>
                <c:formatCode>0%</c:formatCode>
                <c:ptCount val="9"/>
                <c:pt idx="0">
                  <c:v>0.25458715596330272</c:v>
                </c:pt>
                <c:pt idx="1">
                  <c:v>4.5871559633027534E-3</c:v>
                </c:pt>
                <c:pt idx="2">
                  <c:v>0.70412844036697253</c:v>
                </c:pt>
                <c:pt idx="3">
                  <c:v>0</c:v>
                </c:pt>
                <c:pt idx="4">
                  <c:v>0</c:v>
                </c:pt>
                <c:pt idx="5">
                  <c:v>9.1743119266055051E-3</c:v>
                </c:pt>
                <c:pt idx="6">
                  <c:v>0</c:v>
                </c:pt>
                <c:pt idx="7">
                  <c:v>1.834862385321101E-2</c:v>
                </c:pt>
                <c:pt idx="8">
                  <c:v>9.1743119266055051E-3</c:v>
                </c:pt>
              </c:numCache>
            </c:numRef>
          </c:val>
          <c:extLst>
            <c:ext xmlns:c16="http://schemas.microsoft.com/office/drawing/2014/chart" uri="{C3380CC4-5D6E-409C-BE32-E72D297353CC}">
              <c16:uniqueId val="{00000003-DB40-49E4-A3F6-17390DE6654A}"/>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7.51642191791026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6ED4-451E-96A9-5F53518A5C1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7.7458276056294739</c:v>
                </c:pt>
                <c:pt idx="2">
                  <c:v>7.8322058914369537</c:v>
                </c:pt>
                <c:pt idx="3">
                  <c:v>7.8371083706869111</c:v>
                </c:pt>
                <c:pt idx="4">
                  <c:v>7.8554524133102399</c:v>
                </c:pt>
                <c:pt idx="5">
                  <c:v>7.8767524780005376</c:v>
                </c:pt>
                <c:pt idx="6">
                  <c:v>7.8922456465866109</c:v>
                </c:pt>
                <c:pt idx="7">
                  <c:v>7.8981597744673886</c:v>
                </c:pt>
                <c:pt idx="8">
                  <c:v>7.9289070799818644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6ED4-451E-96A9-5F53518A5C1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7.9870152688325211</c:v>
                </c:pt>
                <c:pt idx="10">
                  <c:v>7.9890726403741157</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6ED4-451E-96A9-5F53518A5C1B}"/>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7.9930951194318132</c:v>
                </c:pt>
                <c:pt idx="12">
                  <c:v>8.0144027719392739</c:v>
                </c:pt>
                <c:pt idx="13">
                  <c:v>8.0222920831015827</c:v>
                </c:pt>
                <c:pt idx="14">
                  <c:v>8.0225998589033019</c:v>
                </c:pt>
                <c:pt idx="15">
                  <c:v>8.0229791093826925</c:v>
                </c:pt>
                <c:pt idx="16">
                  <c:v>8.0245400047831339</c:v>
                </c:pt>
                <c:pt idx="17">
                  <c:v>8.0450092908044866</c:v>
                </c:pt>
                <c:pt idx="18">
                  <c:v>8.0478018570394099</c:v>
                </c:pt>
                <c:pt idx="19">
                  <c:v>8.0561810227576736</c:v>
                </c:pt>
                <c:pt idx="20">
                  <c:v>8.0591363504448061</c:v>
                </c:pt>
                <c:pt idx="21">
                  <c:v>8.0595565894487269</c:v>
                </c:pt>
                <c:pt idx="22">
                  <c:v>8.0799282294420021</c:v>
                </c:pt>
                <c:pt idx="23">
                  <c:v>8.0843139005750206</c:v>
                </c:pt>
                <c:pt idx="24">
                  <c:v>8.0894365786804965</c:v>
                </c:pt>
                <c:pt idx="25">
                  <c:v>8.0909495511818808</c:v>
                </c:pt>
                <c:pt idx="26">
                  <c:v>8.0963694376756461</c:v>
                </c:pt>
                <c:pt idx="27">
                  <c:v>8.0972422248491736</c:v>
                </c:pt>
                <c:pt idx="28">
                  <c:v>8.1045015835213441</c:v>
                </c:pt>
                <c:pt idx="29">
                  <c:v>8.1116029654544377</c:v>
                </c:pt>
                <c:pt idx="30">
                  <c:v>8.1167770428133146</c:v>
                </c:pt>
                <c:pt idx="31">
                  <c:v>8.1169393699185015</c:v>
                </c:pt>
                <c:pt idx="32">
                  <c:v>8.1224016496957656</c:v>
                </c:pt>
                <c:pt idx="33">
                  <c:v>8.1228275874111109</c:v>
                </c:pt>
                <c:pt idx="34">
                  <c:v>8.1277657355130035</c:v>
                </c:pt>
                <c:pt idx="35">
                  <c:v>8.132404105555322</c:v>
                </c:pt>
                <c:pt idx="36">
                  <c:v>8.1332930740426779</c:v>
                </c:pt>
                <c:pt idx="37">
                  <c:v>8.1334881188392281</c:v>
                </c:pt>
                <c:pt idx="38">
                  <c:v>8.1338321820812531</c:v>
                </c:pt>
                <c:pt idx="39">
                  <c:v>8.1351547105067734</c:v>
                </c:pt>
                <c:pt idx="40">
                  <c:v>8.1364037014322008</c:v>
                </c:pt>
                <c:pt idx="41">
                  <c:v>8.1372031753214848</c:v>
                </c:pt>
                <c:pt idx="42">
                  <c:v>8.1412341308715437</c:v>
                </c:pt>
                <c:pt idx="43">
                  <c:v>8.1450261108332196</c:v>
                </c:pt>
                <c:pt idx="44">
                  <c:v>8.1454892387015576</c:v>
                </c:pt>
                <c:pt idx="45">
                  <c:v>8.1502403017089993</c:v>
                </c:pt>
                <c:pt idx="46">
                  <c:v>8.1517386446662403</c:v>
                </c:pt>
                <c:pt idx="47">
                  <c:v>8.15213349187988</c:v>
                </c:pt>
                <c:pt idx="48">
                  <c:v>8.152188388976727</c:v>
                </c:pt>
                <c:pt idx="49">
                  <c:v>8.1632104048212799</c:v>
                </c:pt>
                <c:pt idx="50">
                  <c:v>8.1683049934450462</c:v>
                </c:pt>
                <c:pt idx="51">
                  <c:v>8.1702151067795548</c:v>
                </c:pt>
                <c:pt idx="52">
                  <c:v>8.1710772652546559</c:v>
                </c:pt>
                <c:pt idx="53">
                  <c:v>8.1749288509349842</c:v>
                </c:pt>
                <c:pt idx="54">
                  <c:v>8.181656240636288</c:v>
                </c:pt>
                <c:pt idx="55">
                  <c:v>8.1848673382012471</c:v>
                </c:pt>
                <c:pt idx="56">
                  <c:v>8.2014177727926221</c:v>
                </c:pt>
                <c:pt idx="57">
                  <c:v>8.2044757382167681</c:v>
                </c:pt>
                <c:pt idx="58">
                  <c:v>8.2077401474490195</c:v>
                </c:pt>
                <c:pt idx="59">
                  <c:v>8.2160584726801726</c:v>
                </c:pt>
                <c:pt idx="60">
                  <c:v>8.2199397205408697</c:v>
                </c:pt>
                <c:pt idx="61">
                  <c:v>8.220130525071097</c:v>
                </c:pt>
                <c:pt idx="62">
                  <c:v>8.221744804010731</c:v>
                </c:pt>
                <c:pt idx="63">
                  <c:v>8.2221032111058197</c:v>
                </c:pt>
                <c:pt idx="64">
                  <c:v>8.2288659757232345</c:v>
                </c:pt>
                <c:pt idx="65">
                  <c:v>8.2402591017867017</c:v>
                </c:pt>
                <c:pt idx="66">
                  <c:v>8.2425222485098537</c:v>
                </c:pt>
                <c:pt idx="67">
                  <c:v>8.261350801449165</c:v>
                </c:pt>
                <c:pt idx="68">
                  <c:v>8.2810932977006697</c:v>
                </c:pt>
                <c:pt idx="69">
                  <c:v>8.2822455827136068</c:v>
                </c:pt>
                <c:pt idx="70">
                  <c:v>8.2878755508661222</c:v>
                </c:pt>
                <c:pt idx="71">
                  <c:v>8.2892651700826239</c:v>
                </c:pt>
                <c:pt idx="72">
                  <c:v>8.2913169778161127</c:v>
                </c:pt>
                <c:pt idx="73">
                  <c:v>8.3029845058555409</c:v>
                </c:pt>
                <c:pt idx="74">
                  <c:v>8.3096926012180266</c:v>
                </c:pt>
                <c:pt idx="75">
                  <c:v>8.3130129749399622</c:v>
                </c:pt>
                <c:pt idx="76">
                  <c:v>8.3178599388643519</c:v>
                </c:pt>
                <c:pt idx="77">
                  <c:v>8.327228145140138</c:v>
                </c:pt>
                <c:pt idx="78">
                  <c:v>8.3336180886184259</c:v>
                </c:pt>
                <c:pt idx="79">
                  <c:v>8.3339618610503212</c:v>
                </c:pt>
                <c:pt idx="80">
                  <c:v>8.3362688490978893</c:v>
                </c:pt>
                <c:pt idx="81">
                  <c:v>8.3435911097819897</c:v>
                </c:pt>
                <c:pt idx="82">
                  <c:v>8.3443795742629217</c:v>
                </c:pt>
                <c:pt idx="83">
                  <c:v>8.3539639899131064</c:v>
                </c:pt>
                <c:pt idx="84">
                  <c:v>8.3561989393319838</c:v>
                </c:pt>
                <c:pt idx="85">
                  <c:v>8.3658411023520127</c:v>
                </c:pt>
                <c:pt idx="86">
                  <c:v>8.3708194296061027</c:v>
                </c:pt>
                <c:pt idx="87">
                  <c:v>8.3763096000649195</c:v>
                </c:pt>
                <c:pt idx="88">
                  <c:v>8.3787752787746062</c:v>
                </c:pt>
                <c:pt idx="89">
                  <c:v>8.3853934204028739</c:v>
                </c:pt>
                <c:pt idx="90">
                  <c:v>8.3864932258349185</c:v>
                </c:pt>
                <c:pt idx="91">
                  <c:v>8.3873805574205615</c:v>
                </c:pt>
                <c:pt idx="92">
                  <c:v>8.3945278846451945</c:v>
                </c:pt>
                <c:pt idx="93">
                  <c:v>8.3973852874947887</c:v>
                </c:pt>
                <c:pt idx="94">
                  <c:v>8.4000800361247006</c:v>
                </c:pt>
                <c:pt idx="95">
                  <c:v>8.4013571284576116</c:v>
                </c:pt>
                <c:pt idx="96">
                  <c:v>8.4059214326734413</c:v>
                </c:pt>
                <c:pt idx="97">
                  <c:v>8.4086094198522954</c:v>
                </c:pt>
                <c:pt idx="98">
                  <c:v>8.4114956624810748</c:v>
                </c:pt>
                <c:pt idx="99">
                  <c:v>8.413494392861077</c:v>
                </c:pt>
                <c:pt idx="100">
                  <c:v>8.4200144578076372</c:v>
                </c:pt>
                <c:pt idx="101">
                  <c:v>8.431506008547716</c:v>
                </c:pt>
                <c:pt idx="102">
                  <c:v>8.4326310617116871</c:v>
                </c:pt>
                <c:pt idx="103">
                  <c:v>8.4424429852397331</c:v>
                </c:pt>
                <c:pt idx="104">
                  <c:v>8.4427502259937732</c:v>
                </c:pt>
                <c:pt idx="105">
                  <c:v>8.4537509617558975</c:v>
                </c:pt>
                <c:pt idx="106">
                  <c:v>8.4548030555820084</c:v>
                </c:pt>
                <c:pt idx="107">
                  <c:v>8.466746436661321</c:v>
                </c:pt>
                <c:pt idx="108">
                  <c:v>8.4693859447140998</c:v>
                </c:pt>
                <c:pt idx="109">
                  <c:v>8.4772880191493645</c:v>
                </c:pt>
                <c:pt idx="110">
                  <c:v>8.4871292708720389</c:v>
                </c:pt>
                <c:pt idx="111">
                  <c:v>8.4877864354043489</c:v>
                </c:pt>
                <c:pt idx="112">
                  <c:v>8.492398132520945</c:v>
                </c:pt>
                <c:pt idx="113">
                  <c:v>8.4997137192953804</c:v>
                </c:pt>
                <c:pt idx="114">
                  <c:v>8.499927036142898</c:v>
                </c:pt>
                <c:pt idx="115">
                  <c:v>8.5294439868482197</c:v>
                </c:pt>
                <c:pt idx="116">
                  <c:v>8.550822272038884</c:v>
                </c:pt>
                <c:pt idx="117">
                  <c:v>8.5633312112091406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6ED4-451E-96A9-5F53518A5C1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8.5588878847245571</c:v>
                </c:pt>
                <c:pt idx="119">
                  <c:v>8.6283854328455316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6ED4-451E-96A9-5F53518A5C1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8.6258174404607093</c:v>
                </c:pt>
                <c:pt idx="121">
                  <c:v>8.6279826902319758</c:v>
                </c:pt>
                <c:pt idx="122">
                  <c:v>8.7478953062695233</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6ED4-451E-96A9-5F53518A5C1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8.8789433830961872</c:v>
                </c:pt>
                <c:pt idx="124">
                  <c:v>8.9357260714772799</c:v>
                </c:pt>
                <c:pt idx="125">
                  <c:v>9.0085631238135928</c:v>
                </c:pt>
                <c:pt idx="126">
                  <c:v>9.0265878546977856</c:v>
                </c:pt>
                <c:pt idx="127">
                  <c:v>9.0417826372465289</c:v>
                </c:pt>
                <c:pt idx="128">
                  <c:v>9.1195228889244753</c:v>
                </c:pt>
                <c:pt idx="129">
                  <c:v>9.1652303927262846</c:v>
                </c:pt>
                <c:pt idx="130">
                  <c:v>9.3776947101750885</c:v>
                </c:pt>
              </c:numCache>
            </c:numRef>
          </c:val>
          <c:extLst>
            <c:ext xmlns:c16="http://schemas.microsoft.com/office/drawing/2014/chart" uri="{C3380CC4-5D6E-409C-BE32-E72D297353CC}">
              <c16:uniqueId val="{00000006-6ED4-451E-96A9-5F53518A5C1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8.3708194296061027</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6ED4-451E-96A9-5F53518A5C1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067463401784527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6.5968494875881278</c:v>
                </c:pt>
              </c:numCache>
            </c:numRef>
          </c:val>
          <c:extLst>
            <c:ext xmlns:c16="http://schemas.microsoft.com/office/drawing/2014/chart" uri="{C3380CC4-5D6E-409C-BE32-E72D297353CC}">
              <c16:uniqueId val="{00000000-5851-4EC9-BC77-1E3EBD90480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0.21890675061686515</c:v>
                </c:pt>
              </c:numCache>
            </c:numRef>
          </c:val>
          <c:extLst>
            <c:ext xmlns:c16="http://schemas.microsoft.com/office/drawing/2014/chart" uri="{C3380CC4-5D6E-409C-BE32-E72D297353CC}">
              <c16:uniqueId val="{00000001-5851-4EC9-BC77-1E3EBD90480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0.32890174919307213</c:v>
                </c:pt>
              </c:numCache>
            </c:numRef>
          </c:val>
          <c:extLst>
            <c:ext xmlns:c16="http://schemas.microsoft.com/office/drawing/2014/chart" uri="{C3380CC4-5D6E-409C-BE32-E72D297353CC}">
              <c16:uniqueId val="{00000002-5851-4EC9-BC77-1E3EBD90480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9.1695348632562457E-2</c:v>
                </c:pt>
              </c:numCache>
            </c:numRef>
          </c:val>
          <c:extLst>
            <c:ext xmlns:c16="http://schemas.microsoft.com/office/drawing/2014/chart" uri="{C3380CC4-5D6E-409C-BE32-E72D297353CC}">
              <c16:uniqueId val="{00000003-5851-4EC9-BC77-1E3EBD90480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0.95728638008758171</c:v>
                </c:pt>
              </c:numCache>
            </c:numRef>
          </c:val>
          <c:extLst>
            <c:ext xmlns:c16="http://schemas.microsoft.com/office/drawing/2014/chart" uri="{C3380CC4-5D6E-409C-BE32-E72D297353CC}">
              <c16:uniqueId val="{00000004-5851-4EC9-BC77-1E3EBD90480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9.1695348632562457E-2</c:v>
                </c:pt>
              </c:numCache>
            </c:numRef>
          </c:val>
          <c:extLst>
            <c:ext xmlns:c16="http://schemas.microsoft.com/office/drawing/2014/chart" uri="{C3380CC4-5D6E-409C-BE32-E72D297353CC}">
              <c16:uniqueId val="{00000005-5851-4EC9-BC77-1E3EBD90480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0.32890174919307213</c:v>
                </c:pt>
              </c:numCache>
            </c:numRef>
          </c:val>
          <c:extLst>
            <c:ext xmlns:c16="http://schemas.microsoft.com/office/drawing/2014/chart" uri="{C3380CC4-5D6E-409C-BE32-E72D297353CC}">
              <c16:uniqueId val="{00000006-5851-4EC9-BC77-1E3EBD90480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0.63345926241835748</c:v>
                </c:pt>
              </c:numCache>
            </c:numRef>
          </c:val>
          <c:extLst>
            <c:ext xmlns:c16="http://schemas.microsoft.com/office/drawing/2014/chart" uri="{C3380CC4-5D6E-409C-BE32-E72D297353CC}">
              <c16:uniqueId val="{00000007-5851-4EC9-BC77-1E3EBD904804}"/>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7.8510179253945589</c:v>
                </c:pt>
              </c:numCache>
            </c:numRef>
          </c:xVal>
          <c:yVal>
            <c:numLit>
              <c:formatCode>General</c:formatCode>
              <c:ptCount val="1"/>
              <c:pt idx="0">
                <c:v>1</c:v>
              </c:pt>
            </c:numLit>
          </c:yVal>
          <c:smooth val="0"/>
          <c:extLst>
            <c:ext xmlns:c16="http://schemas.microsoft.com/office/drawing/2014/chart" uri="{C3380CC4-5D6E-409C-BE32-E72D297353CC}">
              <c16:uniqueId val="{00000008-5851-4EC9-BC77-1E3EBD90480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851-4EC9-BC77-1E3EBD904804}"/>
              </c:ext>
            </c:extLst>
          </c:dPt>
          <c:xVal>
            <c:numRef>
              <c:f>Sheet1!$B$12</c:f>
              <c:numCache>
                <c:formatCode>0.0</c:formatCode>
                <c:ptCount val="1"/>
                <c:pt idx="0">
                  <c:v>7.7149965260744189</c:v>
                </c:pt>
              </c:numCache>
            </c:numRef>
          </c:xVal>
          <c:yVal>
            <c:numLit>
              <c:formatCode>General</c:formatCode>
              <c:ptCount val="1"/>
              <c:pt idx="0">
                <c:v>1</c:v>
              </c:pt>
            </c:numLit>
          </c:yVal>
          <c:smooth val="0"/>
          <c:extLst>
            <c:ext xmlns:c16="http://schemas.microsoft.com/office/drawing/2014/chart" uri="{C3380CC4-5D6E-409C-BE32-E72D297353CC}">
              <c16:uniqueId val="{0000000A-5851-4EC9-BC77-1E3EBD904804}"/>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851-4EC9-BC77-1E3EBD90480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Did you feel able to talk to members of hospital staff about your worries and fears?</c:v>
                  </c:pt>
                </c15:dlblRangeCache>
              </c15:datalabelsRange>
            </c:ext>
            <c:ext xmlns:c16="http://schemas.microsoft.com/office/drawing/2014/chart" uri="{C3380CC4-5D6E-409C-BE32-E72D297353CC}">
              <c16:uniqueId val="{0000000C-5851-4EC9-BC77-1E3EBD904804}"/>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8.2745566505827419</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0.17867843992458887</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6.4737639344794928E-2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0.67585173455336189</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6.4737639344794928E-2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0.23220722901064939</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0.26573571033874721</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8.8000339891943575</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8.8558985971288067</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How much information about your condition or treatment was given to you?</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6.2976946031922143</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0.14251574343401963</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0.27173683651455338</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7.575819837274711E-2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0.79090480121091122</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7.5758198372746222E-2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0.27173683651455338</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0.56384573173569841</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7.128581575711781</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7.1831577821189896</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To what extent did staff looking after you involve you in decisions about your care and treatment?</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6.8184576030304598</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0.17078236869136898</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0.2709383465800741</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7.553558534894389E-2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0.78858075294789565</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7.5535585348944778E-2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0.27093834658007232</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0.60444481944120554</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7.901752945938723</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7.7300042801247946</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Q24. Thinking about your care and treatment, were you told something by a member of staff that was different to what you had been told by another member of staff?</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919077341434911"/>
          <c:w val="0.74050409342017565"/>
          <c:h val="0.613010839301017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7.2840857234802634</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0.30393504860388543</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0.24189622321569448</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6.7438858489143882E-2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0.70405207770140876</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6.7438858489143882E-2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0.24189622321569537</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0.65179648704978987</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8.4844443059585544</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8.2493818926396916</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Were you able to get a member of staff to help you when you needed attention?</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8.0004921712231027</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0.31320551103113203</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0.18783830849673322</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5.2367916030901185E-2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0.54671358490421795</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5.2367916030901185E-2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0.18783830849673322</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0.34363237990979734</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8.9241283469488781</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8.8272606992339782</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Do you think the hospital staff did everything they could to help control your pain?</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9.0346109535820123</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1.0159716588846734E-2</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0.14768777692073165</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4.1174248014002046E-2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0.42985328505697851</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4.1174248014002046E-2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0.14768777692073165</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3.8376590538026889E-2</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9.5057769180958704</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9.448559337634082</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Were you given enough privacy when being examined or treated?</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7825938581957"/>
          <c:y val="0.36662434970635543"/>
          <c:w val="0.60573058292769666"/>
          <c:h val="0.3648189725642948"/>
        </c:manualLayout>
      </c:layout>
      <c:barChart>
        <c:barDir val="bar"/>
        <c:grouping val="clustered"/>
        <c:varyColors val="0"/>
        <c:ser>
          <c:idx val="0"/>
          <c:order val="0"/>
          <c:tx>
            <c:strRef>
              <c:f>Sheet1!$B$1</c:f>
              <c:strCache>
                <c:ptCount val="1"/>
                <c:pt idx="0">
                  <c:v>Your Trust Score</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6CB-4379-9E6D-6581D4CF2917}"/>
              </c:ext>
            </c:extLst>
          </c:dPt>
          <c:cat>
            <c:strRef>
              <c:f>Sheet1!$A$2</c:f>
              <c:strCache>
                <c:ptCount val="1"/>
                <c:pt idx="0">
                  <c:v>Q31_1. Thinking about your care and treatment, did hospital staff take into account the following individual needs? Language needs (e.g. translation, braille)</c:v>
                </c:pt>
              </c:strCache>
            </c:strRef>
          </c:cat>
          <c:val>
            <c:numRef>
              <c:f>Sheet1!$B$2</c:f>
              <c:numCache>
                <c:formatCode>0</c:formatCode>
                <c:ptCount val="1"/>
                <c:pt idx="0">
                  <c:v>8.9317277076732093</c:v>
                </c:pt>
              </c:numCache>
            </c:numRef>
          </c:val>
          <c:extLst>
            <c:ext xmlns:c16="http://schemas.microsoft.com/office/drawing/2014/chart" uri="{C3380CC4-5D6E-409C-BE32-E72D297353CC}">
              <c16:uniqueId val="{00000002-96CB-4379-9E6D-6581D4CF2917}"/>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baseline="0">
          <a:latin typeface="Arial" panose="020B0604020202020204" pitchFamily="34" charset="0"/>
        </a:defRPr>
      </a:pPr>
      <a:endParaRPr lang="en-US"/>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97519102300909"/>
          <c:y val="0.32742344162060122"/>
          <c:w val="0.61273947115669425"/>
          <c:h val="0.40401909747245768"/>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864-4136-829F-4C882CA8419A}"/>
              </c:ext>
            </c:extLst>
          </c:dPt>
          <c:cat>
            <c:strRef>
              <c:f>Sheet1!$A$2</c:f>
              <c:strCache>
                <c:ptCount val="1"/>
                <c:pt idx="0">
                  <c:v>Q31_3. Thinking about your care and treatment, did hospital staff take into account the following individual needs? Religious needs (e.g. space to pray / meditate)</c:v>
                </c:pt>
              </c:strCache>
            </c:strRef>
          </c:cat>
          <c:val>
            <c:numRef>
              <c:f>Sheet1!$B$2</c:f>
              <c:numCache>
                <c:formatCode>0</c:formatCode>
                <c:ptCount val="1"/>
              </c:numCache>
            </c:numRef>
          </c:val>
          <c:extLst>
            <c:ext xmlns:c16="http://schemas.microsoft.com/office/drawing/2014/chart" uri="{C3380CC4-5D6E-409C-BE32-E72D297353CC}">
              <c16:uniqueId val="{00000002-5864-4136-829F-4C882CA8419A}"/>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8074-4F3B-8D50-6309FA108050}"/>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8074-4F3B-8D50-6309FA108050}"/>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8074-4F3B-8D50-6309FA108050}"/>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8074-4F3B-8D50-6309FA108050}"/>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8074-4F3B-8D50-6309FA108050}"/>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8074-4F3B-8D50-6309FA108050}"/>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8074-4F3B-8D50-6309FA1080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2</c:v>
                </c:pt>
                <c:pt idx="2">
                  <c:v>3</c:v>
                </c:pt>
                <c:pt idx="3">
                  <c:v>41</c:v>
                </c:pt>
              </c:numCache>
            </c:numRef>
          </c:val>
          <c:extLst>
            <c:ext xmlns:c16="http://schemas.microsoft.com/office/drawing/2014/chart" uri="{C3380CC4-5D6E-409C-BE32-E72D297353CC}">
              <c16:uniqueId val="{0000000E-8074-4F3B-8D50-6309FA108050}"/>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06604897270541"/>
          <c:y val="0.25616080470071861"/>
          <c:w val="0.61564862069835291"/>
          <c:h val="0.4752821817327603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4D1-4826-9677-C415CB459A99}"/>
              </c:ext>
            </c:extLst>
          </c:dPt>
          <c:cat>
            <c:strRef>
              <c:f>Sheet1!$A$2</c:f>
              <c:strCache>
                <c:ptCount val="1"/>
                <c:pt idx="0">
                  <c:v>Q31_4. Thinking about your care and treatment, did hospital staff take into account the following individual needs? Accessibility needs (e.g. mobility needs, room adaptations)</c:v>
                </c:pt>
              </c:strCache>
            </c:strRef>
          </c:cat>
          <c:val>
            <c:numRef>
              <c:f>Sheet1!$B$2</c:f>
              <c:numCache>
                <c:formatCode>0</c:formatCode>
                <c:ptCount val="1"/>
                <c:pt idx="0">
                  <c:v>9.2168033273833956</c:v>
                </c:pt>
              </c:numCache>
            </c:numRef>
          </c:val>
          <c:extLst>
            <c:ext xmlns:c16="http://schemas.microsoft.com/office/drawing/2014/chart" uri="{C3380CC4-5D6E-409C-BE32-E72D297353CC}">
              <c16:uniqueId val="{00000002-14D1-4826-9677-C415CB459A99}"/>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64232604936505"/>
          <c:y val="0.32335323005099215"/>
          <c:w val="0.61991978946837389"/>
          <c:h val="0.43496672652259616"/>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B55C-42AA-AF66-00650CEF8B94}"/>
              </c:ext>
            </c:extLst>
          </c:dPt>
          <c:cat>
            <c:strRef>
              <c:f>Sheet1!$A$2</c:f>
              <c:strCache>
                <c:ptCount val="1"/>
                <c:pt idx="0">
                  <c:v>Q31_5. Thinking about your care and treatment, did hospital staff take into account the following individual needs? Dietary needs (e.g. medical, allergy, 
vegan)</c:v>
                </c:pt>
              </c:strCache>
            </c:strRef>
          </c:cat>
          <c:val>
            <c:numRef>
              <c:f>Sheet1!$B$2</c:f>
              <c:numCache>
                <c:formatCode>0</c:formatCode>
                <c:ptCount val="1"/>
                <c:pt idx="0">
                  <c:v>8.4676544298935887</c:v>
                </c:pt>
              </c:numCache>
            </c:numRef>
          </c:val>
          <c:extLst>
            <c:ext xmlns:c16="http://schemas.microsoft.com/office/drawing/2014/chart" uri="{C3380CC4-5D6E-409C-BE32-E72D297353CC}">
              <c16:uniqueId val="{00000002-B55C-42AA-AF66-00650CEF8B94}"/>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64265228708278"/>
          <c:y val="0.26430198101982411"/>
          <c:w val="0.61132260584067588"/>
          <c:h val="0.391394805352302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808F-4A76-9FB2-8D2DFE26D62D}"/>
              </c:ext>
            </c:extLst>
          </c:dPt>
          <c:cat>
            <c:strRef>
              <c:f>Sheet1!$A$2</c:f>
              <c:strCache>
                <c:ptCount val="1"/>
                <c:pt idx="0">
                  <c:v>Q31_2. Thinking about your care and treatment, did hospital staff take into account the following individual needs? Cultural needs (e.g. same gender staff)</c:v>
                </c:pt>
              </c:strCache>
            </c:strRef>
          </c:cat>
          <c:val>
            <c:numRef>
              <c:f>Sheet1!$B$2</c:f>
              <c:numCache>
                <c:formatCode>0</c:formatCode>
                <c:ptCount val="1"/>
                <c:pt idx="0">
                  <c:v>8.6614048149126521</c:v>
                </c:pt>
              </c:numCache>
            </c:numRef>
          </c:val>
          <c:extLst>
            <c:ext xmlns:c16="http://schemas.microsoft.com/office/drawing/2014/chart" uri="{C3380CC4-5D6E-409C-BE32-E72D297353CC}">
              <c16:uniqueId val="{00000002-808F-4A76-9FB2-8D2DFE26D62D}"/>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Wye Valley NHS Trust</c:v>
                </c:pt>
                <c:pt idx="1">
                  <c:v>Sandwell And West Birmingham Hospitals NHS Trust</c:v>
                </c:pt>
                <c:pt idx="2">
                  <c:v>United Lincolnshire Teaching Hospitals NHS Trust</c:v>
                </c:pt>
                <c:pt idx="3">
                  <c:v>University Hospitals of Derby and Burton NHS Foundation Trust</c:v>
                </c:pt>
                <c:pt idx="4">
                  <c:v>Sherwood Forest Hospitals NHS Foundation Trust</c:v>
                </c:pt>
              </c:strCache>
            </c:strRef>
          </c:cat>
          <c:val>
            <c:numRef>
              <c:f>Sheet1!$B$2:$B$6</c:f>
              <c:numCache>
                <c:formatCode>0.0</c:formatCode>
                <c:ptCount val="5"/>
                <c:pt idx="0">
                  <c:v>5.5005425447918448</c:v>
                </c:pt>
                <c:pt idx="1">
                  <c:v>5.6077579718802637</c:v>
                </c:pt>
                <c:pt idx="2">
                  <c:v>5.6509503849725604</c:v>
                </c:pt>
                <c:pt idx="3">
                  <c:v>5.8975089545226869</c:v>
                </c:pt>
                <c:pt idx="4">
                  <c:v>6.3261898043007596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6C-41B7-BFC6-F8BACA210B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Wye Valley NHS Trust</c:v>
                </c:pt>
                <c:pt idx="1">
                  <c:v>Sandwell And West Birmingham Hospitals NHS Trust</c:v>
                </c:pt>
                <c:pt idx="2">
                  <c:v>United Lincolnshire Teaching Hospitals NHS Trust</c:v>
                </c:pt>
                <c:pt idx="3">
                  <c:v>University Hospitals of Derby and Burton NHS Foundation Trust</c:v>
                </c:pt>
                <c:pt idx="4">
                  <c:v>Sherwood Forest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6C-41B7-BFC6-F8BACA210B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George Eliot Hospital NHS Trust</c:v>
                </c:pt>
                <c:pt idx="3">
                  <c:v>Kettering General Hospital NHS Foundation Trust</c:v>
                </c:pt>
                <c:pt idx="4">
                  <c:v>University Hospitals of Leicester NHS Trust</c:v>
                </c:pt>
              </c:strCache>
            </c:strRef>
          </c:cat>
          <c:val>
            <c:numRef>
              <c:f>Sheet1!$B$2:$B$6</c:f>
              <c:numCache>
                <c:formatCode>0.0</c:formatCode>
                <c:ptCount val="5"/>
                <c:pt idx="0">
                  <c:v>7.8984992475330973</c:v>
                </c:pt>
                <c:pt idx="1">
                  <c:v>7.8097035202736844</c:v>
                </c:pt>
                <c:pt idx="2">
                  <c:v>7.5926299672790201</c:v>
                </c:pt>
                <c:pt idx="3">
                  <c:v>7.3518165870885399</c:v>
                </c:pt>
                <c:pt idx="4">
                  <c:v>7.0999414320874301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AE-409C-B770-887DB6D456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George Eliot Hospital NHS Trust</c:v>
                </c:pt>
                <c:pt idx="3">
                  <c:v>Kettering General Hospital NHS Foundation Trust</c:v>
                </c:pt>
                <c:pt idx="4">
                  <c:v>University Hospitals of Leicester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AE-409C-B770-887DB6D456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Sheet1!$D$2:$D$103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0-233A-41B5-8BB2-34ABE25F7EBF}"/>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Sheet1!$E$2:$E$103</c:f>
              <c:numCache>
                <c:formatCode>General</c:formatCode>
                <c:ptCount val="102"/>
                <c:pt idx="0">
                  <c:v>5.3275584321817391</c:v>
                </c:pt>
                <c:pt idx="1">
                  <c:v>5.5005425447918448</c:v>
                </c:pt>
                <c:pt idx="2">
                  <c:v>5.6077579718802637</c:v>
                </c:pt>
                <c:pt idx="3">
                  <c:v>5.6509503849725604</c:v>
                </c:pt>
                <c:pt idx="4">
                  <c:v>5.832523519666112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1-233A-41B5-8BB2-34ABE25F7EBF}"/>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Sheet1!$F$2:$F$103</c:f>
              <c:numCache>
                <c:formatCode>General</c:formatCode>
                <c:ptCount val="102"/>
                <c:pt idx="0">
                  <c:v>#N/A</c:v>
                </c:pt>
                <c:pt idx="1">
                  <c:v>#N/A</c:v>
                </c:pt>
                <c:pt idx="2">
                  <c:v>#N/A</c:v>
                </c:pt>
                <c:pt idx="3">
                  <c:v>#N/A</c:v>
                </c:pt>
                <c:pt idx="4">
                  <c:v>#N/A</c:v>
                </c:pt>
                <c:pt idx="5">
                  <c:v>5.8128037638692271</c:v>
                </c:pt>
                <c:pt idx="6">
                  <c:v>5.8975089545226869</c:v>
                </c:pt>
                <c:pt idx="7">
                  <c:v>6.0496728815350558</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2-233A-41B5-8BB2-34ABE25F7EBF}"/>
            </c:ext>
          </c:extLst>
        </c:ser>
        <c:ser>
          <c:idx val="3"/>
          <c:order val="3"/>
          <c:tx>
            <c:strRef>
              <c:f>Sheet1!$G$1</c:f>
              <c:strCache>
                <c:ptCount val="1"/>
                <c:pt idx="0">
                  <c:v>About the same</c:v>
                </c:pt>
              </c:strCache>
            </c:strRef>
          </c:tx>
          <c:spPr>
            <a:solidFill>
              <a:srgbClr val="D9D9D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Sheet1!$G$2:$G$103</c:f>
              <c:numCache>
                <c:formatCode>General</c:formatCode>
                <c:ptCount val="102"/>
                <c:pt idx="0">
                  <c:v>#N/A</c:v>
                </c:pt>
                <c:pt idx="1">
                  <c:v>#N/A</c:v>
                </c:pt>
                <c:pt idx="2">
                  <c:v>#N/A</c:v>
                </c:pt>
                <c:pt idx="3">
                  <c:v>#N/A</c:v>
                </c:pt>
                <c:pt idx="4">
                  <c:v>#N/A</c:v>
                </c:pt>
                <c:pt idx="5">
                  <c:v>#N/A</c:v>
                </c:pt>
                <c:pt idx="6">
                  <c:v>#N/A</c:v>
                </c:pt>
                <c:pt idx="7">
                  <c:v>#N/A</c:v>
                </c:pt>
                <c:pt idx="8">
                  <c:v>6.2777551131637006</c:v>
                </c:pt>
                <c:pt idx="9">
                  <c:v>6.3261898043007596</c:v>
                </c:pt>
                <c:pt idx="10">
                  <c:v>6.3324752145276451</c:v>
                </c:pt>
                <c:pt idx="11">
                  <c:v>6.3397109057787064</c:v>
                </c:pt>
                <c:pt idx="12">
                  <c:v>6.3500179377248323</c:v>
                </c:pt>
                <c:pt idx="13">
                  <c:v>6.386648005480378</c:v>
                </c:pt>
                <c:pt idx="14">
                  <c:v>6.3963752035451922</c:v>
                </c:pt>
                <c:pt idx="15">
                  <c:v>6.4587276289327464</c:v>
                </c:pt>
                <c:pt idx="16">
                  <c:v>6.4656619834171423</c:v>
                </c:pt>
                <c:pt idx="17">
                  <c:v>6.4817308719187592</c:v>
                </c:pt>
                <c:pt idx="18">
                  <c:v>6.4960188358726914</c:v>
                </c:pt>
                <c:pt idx="19">
                  <c:v>6.5077240656678939</c:v>
                </c:pt>
                <c:pt idx="20">
                  <c:v>6.5286247710221517</c:v>
                </c:pt>
                <c:pt idx="21">
                  <c:v>6.5421990799998166</c:v>
                </c:pt>
                <c:pt idx="22">
                  <c:v>6.5631469482775273</c:v>
                </c:pt>
                <c:pt idx="23">
                  <c:v>6.6101344060037892</c:v>
                </c:pt>
                <c:pt idx="24">
                  <c:v>6.6499828344472753</c:v>
                </c:pt>
                <c:pt idx="25">
                  <c:v>6.6501270544679869</c:v>
                </c:pt>
                <c:pt idx="26">
                  <c:v>6.652078623831172</c:v>
                </c:pt>
                <c:pt idx="27">
                  <c:v>6.6662709474571864</c:v>
                </c:pt>
                <c:pt idx="28">
                  <c:v>6.6924289281551266</c:v>
                </c:pt>
                <c:pt idx="29">
                  <c:v>6.7195680689753532</c:v>
                </c:pt>
                <c:pt idx="30">
                  <c:v>6.7495874570810646</c:v>
                </c:pt>
                <c:pt idx="31">
                  <c:v>6.7613891328103151</c:v>
                </c:pt>
                <c:pt idx="32">
                  <c:v>6.76180654808502</c:v>
                </c:pt>
                <c:pt idx="33">
                  <c:v>6.7673859583734739</c:v>
                </c:pt>
                <c:pt idx="34">
                  <c:v>6.7744810736052141</c:v>
                </c:pt>
                <c:pt idx="35">
                  <c:v>6.7969105149212616</c:v>
                </c:pt>
                <c:pt idx="36">
                  <c:v>6.8076706491132164</c:v>
                </c:pt>
                <c:pt idx="37">
                  <c:v>6.8866411641124436</c:v>
                </c:pt>
                <c:pt idx="38">
                  <c:v>6.8933747800855647</c:v>
                </c:pt>
                <c:pt idx="39">
                  <c:v>6.8973584519945614</c:v>
                </c:pt>
                <c:pt idx="40">
                  <c:v>6.9059489339866209</c:v>
                </c:pt>
                <c:pt idx="41">
                  <c:v>6.9206287699173838</c:v>
                </c:pt>
                <c:pt idx="42">
                  <c:v>6.9252093653717361</c:v>
                </c:pt>
                <c:pt idx="43">
                  <c:v>6.9281816798710469</c:v>
                </c:pt>
                <c:pt idx="44">
                  <c:v>6.9402658180664876</c:v>
                </c:pt>
                <c:pt idx="45">
                  <c:v>6.9645183341329346</c:v>
                </c:pt>
                <c:pt idx="46">
                  <c:v>6.9885918997478633</c:v>
                </c:pt>
                <c:pt idx="47">
                  <c:v>7.0026231162072268</c:v>
                </c:pt>
                <c:pt idx="48">
                  <c:v>7.0151462678587109</c:v>
                </c:pt>
                <c:pt idx="49">
                  <c:v>7.0270975274125487</c:v>
                </c:pt>
                <c:pt idx="50">
                  <c:v>7.0353070494246683</c:v>
                </c:pt>
                <c:pt idx="51">
                  <c:v>7.0363378121090596</c:v>
                </c:pt>
                <c:pt idx="52">
                  <c:v>7.0627042158351587</c:v>
                </c:pt>
                <c:pt idx="53">
                  <c:v>7.071354140487319</c:v>
                </c:pt>
                <c:pt idx="54">
                  <c:v>7.0742615552043207</c:v>
                </c:pt>
                <c:pt idx="55">
                  <c:v>7.0999414320874301</c:v>
                </c:pt>
                <c:pt idx="56">
                  <c:v>7.1242269066447079</c:v>
                </c:pt>
                <c:pt idx="57">
                  <c:v>7.1280715201043376</c:v>
                </c:pt>
                <c:pt idx="58">
                  <c:v>7.1373253049970034</c:v>
                </c:pt>
                <c:pt idx="59">
                  <c:v>7.1474287648893364</c:v>
                </c:pt>
                <c:pt idx="60">
                  <c:v>7.1581106043510028</c:v>
                </c:pt>
                <c:pt idx="61">
                  <c:v>7.1808113196247341</c:v>
                </c:pt>
                <c:pt idx="62">
                  <c:v>7.1922467781427608</c:v>
                </c:pt>
                <c:pt idx="63">
                  <c:v>7.2024398297810874</c:v>
                </c:pt>
                <c:pt idx="64">
                  <c:v>7.2319415267275673</c:v>
                </c:pt>
                <c:pt idx="65">
                  <c:v>7.2856046857136993</c:v>
                </c:pt>
                <c:pt idx="66">
                  <c:v>7.2984040199676086</c:v>
                </c:pt>
                <c:pt idx="67">
                  <c:v>7.3265843840205491</c:v>
                </c:pt>
                <c:pt idx="68">
                  <c:v>7.3353633308871924</c:v>
                </c:pt>
                <c:pt idx="69">
                  <c:v>7.3518165870885399</c:v>
                </c:pt>
                <c:pt idx="70">
                  <c:v>7.3622368087874488</c:v>
                </c:pt>
                <c:pt idx="71">
                  <c:v>7.3625342924369486</c:v>
                </c:pt>
                <c:pt idx="72">
                  <c:v>7.3728903599849982</c:v>
                </c:pt>
                <c:pt idx="73">
                  <c:v>7.3754542996713672</c:v>
                </c:pt>
                <c:pt idx="74">
                  <c:v>7.382489194966448</c:v>
                </c:pt>
                <c:pt idx="75">
                  <c:v>7.4037810160154791</c:v>
                </c:pt>
                <c:pt idx="76">
                  <c:v>7.4254507919869859</c:v>
                </c:pt>
                <c:pt idx="77">
                  <c:v>7.4667315343289467</c:v>
                </c:pt>
                <c:pt idx="78">
                  <c:v>7.4930204207438171</c:v>
                </c:pt>
                <c:pt idx="79">
                  <c:v>7.5201418813177163</c:v>
                </c:pt>
                <c:pt idx="80">
                  <c:v>7.555504756250027</c:v>
                </c:pt>
                <c:pt idx="81">
                  <c:v>7.5702809885022768</c:v>
                </c:pt>
                <c:pt idx="82">
                  <c:v>7.5762125337481452</c:v>
                </c:pt>
                <c:pt idx="83">
                  <c:v>7.5879287846994554</c:v>
                </c:pt>
                <c:pt idx="84">
                  <c:v>7.5905506535778704</c:v>
                </c:pt>
                <c:pt idx="85">
                  <c:v>7.5920664387819476</c:v>
                </c:pt>
                <c:pt idx="86">
                  <c:v>7.5926299672790201</c:v>
                </c:pt>
                <c:pt idx="87">
                  <c:v>7.7555205583112983</c:v>
                </c:pt>
                <c:pt idx="88">
                  <c:v>7.7605578061838481</c:v>
                </c:pt>
                <c:pt idx="89">
                  <c:v>7.8097035202736844</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3-233A-41B5-8BB2-34ABE25F7EBF}"/>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Sheet1!$H$2:$H$103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7.6274487772776318</c:v>
                </c:pt>
                <c:pt idx="91">
                  <c:v>7.8376837231246501</c:v>
                </c:pt>
                <c:pt idx="92">
                  <c:v>7.8893442545077406</c:v>
                </c:pt>
                <c:pt idx="93">
                  <c:v>7.8984992475330973</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4-233A-41B5-8BB2-34ABE25F7EBF}"/>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Sheet1!$I$2:$I$103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7.8985053706335453</c:v>
                </c:pt>
                <c:pt idx="95">
                  <c:v>7.9449655306481493</c:v>
                </c:pt>
                <c:pt idx="96">
                  <c:v>8.0179234718632717</c:v>
                </c:pt>
                <c:pt idx="97">
                  <c:v>8.2494334680196761</c:v>
                </c:pt>
                <c:pt idx="98">
                  <c:v>8.281606815436362</c:v>
                </c:pt>
                <c:pt idx="99">
                  <c:v>#N/A</c:v>
                </c:pt>
                <c:pt idx="100">
                  <c:v>#N/A</c:v>
                </c:pt>
                <c:pt idx="101">
                  <c:v>#N/A</c:v>
                </c:pt>
              </c:numCache>
            </c:numRef>
          </c:val>
          <c:extLst>
            <c:ext xmlns:c16="http://schemas.microsoft.com/office/drawing/2014/chart" uri="{C3380CC4-5D6E-409C-BE32-E72D297353CC}">
              <c16:uniqueId val="{00000005-233A-41B5-8BB2-34ABE25F7EBF}"/>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Sheet1!$J$2:$J$103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8.4372753827243425</c:v>
                </c:pt>
                <c:pt idx="100">
                  <c:v>8.5425184905692753</c:v>
                </c:pt>
                <c:pt idx="101">
                  <c:v>8.9265613702048849</c:v>
                </c:pt>
              </c:numCache>
            </c:numRef>
          </c:val>
          <c:extLst>
            <c:ext xmlns:c16="http://schemas.microsoft.com/office/drawing/2014/chart" uri="{C3380CC4-5D6E-409C-BE32-E72D297353CC}">
              <c16:uniqueId val="{00000006-233A-41B5-8BB2-34ABE25F7EBF}"/>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Sheet1!$K$2:$K$103</c:f>
              <c:numCache>
                <c:formatCode>General</c:formatCode>
                <c:ptCount val="102"/>
                <c:pt idx="0">
                  <c:v>#N/A</c:v>
                </c:pt>
                <c:pt idx="1">
                  <c:v>#N/A</c:v>
                </c:pt>
                <c:pt idx="2">
                  <c:v>#N/A</c:v>
                </c:pt>
                <c:pt idx="3">
                  <c:v>#N/A</c:v>
                </c:pt>
                <c:pt idx="4">
                  <c:v>#N/A</c:v>
                </c:pt>
                <c:pt idx="5">
                  <c:v>#N/A</c:v>
                </c:pt>
                <c:pt idx="6">
                  <c:v>#N/A</c:v>
                </c:pt>
                <c:pt idx="7">
                  <c:v>#N/A</c:v>
                </c:pt>
                <c:pt idx="8">
                  <c:v>#N/A</c:v>
                </c:pt>
                <c:pt idx="9">
                  <c:v>6.3261898043007596</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7-233A-41B5-8BB2-34ABE25F7EBF}"/>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4031388193133736"/>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5.49609226705988</c:v>
                </c:pt>
              </c:numCache>
            </c:numRef>
          </c:val>
          <c:extLst>
            <c:ext xmlns:c16="http://schemas.microsoft.com/office/drawing/2014/chart" uri="{C3380CC4-5D6E-409C-BE32-E72D297353CC}">
              <c16:uniqueId val="{00000000-FDB2-4638-A8CA-7EDD61BFEE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DB2-4638-A8CA-7EDD61BFEE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0.41523296364871509</c:v>
                </c:pt>
              </c:numCache>
            </c:numRef>
          </c:val>
          <c:extLst>
            <c:ext xmlns:c16="http://schemas.microsoft.com/office/drawing/2014/chart" uri="{C3380CC4-5D6E-409C-BE32-E72D297353CC}">
              <c16:uniqueId val="{00000002-FDB2-4638-A8CA-7EDD61BFEE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0.22254109015455814</c:v>
                </c:pt>
              </c:numCache>
            </c:numRef>
          </c:val>
          <c:extLst>
            <c:ext xmlns:c16="http://schemas.microsoft.com/office/drawing/2014/chart" uri="{C3380CC4-5D6E-409C-BE32-E72D297353CC}">
              <c16:uniqueId val="{00000003-FDB2-4638-A8CA-7EDD61BFEE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2.3232972859775538</c:v>
                </c:pt>
              </c:numCache>
            </c:numRef>
          </c:val>
          <c:extLst>
            <c:ext xmlns:c16="http://schemas.microsoft.com/office/drawing/2014/chart" uri="{C3380CC4-5D6E-409C-BE32-E72D297353CC}">
              <c16:uniqueId val="{00000004-FDB2-4638-A8CA-7EDD61BFEE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0.22254109015455903</c:v>
                </c:pt>
              </c:numCache>
            </c:numRef>
          </c:val>
          <c:extLst>
            <c:ext xmlns:c16="http://schemas.microsoft.com/office/drawing/2014/chart" uri="{C3380CC4-5D6E-409C-BE32-E72D297353CC}">
              <c16:uniqueId val="{00000005-FDB2-4638-A8CA-7EDD61BFEE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0.51395402241485577</c:v>
                </c:pt>
              </c:numCache>
            </c:numRef>
          </c:val>
          <c:extLst>
            <c:ext xmlns:c16="http://schemas.microsoft.com/office/drawing/2014/chart" uri="{C3380CC4-5D6E-409C-BE32-E72D297353CC}">
              <c16:uniqueId val="{00000006-FDB2-4638-A8CA-7EDD61BFEE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DB2-4638-A8CA-7EDD61BFEEE3}"/>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6.4793227971120499</c:v>
                </c:pt>
              </c:numCache>
            </c:numRef>
          </c:xVal>
          <c:yVal>
            <c:numLit>
              <c:formatCode>General</c:formatCode>
              <c:ptCount val="1"/>
              <c:pt idx="0">
                <c:v>1</c:v>
              </c:pt>
            </c:numLit>
          </c:yVal>
          <c:smooth val="0"/>
          <c:extLst>
            <c:ext xmlns:c16="http://schemas.microsoft.com/office/drawing/2014/chart" uri="{C3380CC4-5D6E-409C-BE32-E72D297353CC}">
              <c16:uniqueId val="{00000008-FDB2-4638-A8CA-7EDD61BFEE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DB2-4638-A8CA-7EDD61BFEEE3}"/>
              </c:ext>
            </c:extLst>
          </c:dPt>
          <c:xVal>
            <c:numRef>
              <c:f>Sheet1!$B$12</c:f>
              <c:numCache>
                <c:formatCode>0.0</c:formatCode>
                <c:ptCount val="1"/>
                <c:pt idx="0">
                  <c:v>7.2955149638519314</c:v>
                </c:pt>
              </c:numCache>
            </c:numRef>
          </c:xVal>
          <c:yVal>
            <c:numLit>
              <c:formatCode>General</c:formatCode>
              <c:ptCount val="1"/>
              <c:pt idx="0">
                <c:v>1</c:v>
              </c:pt>
            </c:numLit>
          </c:yVal>
          <c:smooth val="0"/>
          <c:extLst>
            <c:ext xmlns:c16="http://schemas.microsoft.com/office/drawing/2014/chart" uri="{C3380CC4-5D6E-409C-BE32-E72D297353CC}">
              <c16:uniqueId val="{0000000A-FDB2-4638-A8CA-7EDD61BFEEE3}"/>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DB2-4638-A8CA-7EDD61BFEE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Were you given enough information about the care and treatment you would receive while on a virtual ward?</c:v>
                  </c:pt>
                </c15:dlblRangeCache>
              </c15:datalabelsRange>
            </c:ext>
            <c:ext xmlns:c16="http://schemas.microsoft.com/office/drawing/2014/chart" uri="{C3380CC4-5D6E-409C-BE32-E72D297353CC}">
              <c16:uniqueId val="{0000000C-FDB2-4638-A8CA-7EDD61BFEEE3}"/>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4.8957230816639417</c:v>
                </c:pt>
              </c:numCache>
            </c:numRef>
          </c:val>
          <c:extLst>
            <c:ext xmlns:c16="http://schemas.microsoft.com/office/drawing/2014/chart" uri="{C3380CC4-5D6E-409C-BE32-E72D297353CC}">
              <c16:uniqueId val="{00000000-B232-4244-A766-8A946C0328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232-4244-A766-8A946C0328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0.55925352046342969</c:v>
                </c:pt>
              </c:numCache>
            </c:numRef>
          </c:val>
          <c:extLst>
            <c:ext xmlns:c16="http://schemas.microsoft.com/office/drawing/2014/chart" uri="{C3380CC4-5D6E-409C-BE32-E72D297353CC}">
              <c16:uniqueId val="{00000002-B232-4244-A766-8A946C0328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0.21422724152018535</c:v>
                </c:pt>
              </c:numCache>
            </c:numRef>
          </c:val>
          <c:extLst>
            <c:ext xmlns:c16="http://schemas.microsoft.com/office/drawing/2014/chart" uri="{C3380CC4-5D6E-409C-BE32-E72D297353CC}">
              <c16:uniqueId val="{00000003-B232-4244-A766-8A946C0328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2.2365018903279203</c:v>
                </c:pt>
              </c:numCache>
            </c:numRef>
          </c:val>
          <c:extLst>
            <c:ext xmlns:c16="http://schemas.microsoft.com/office/drawing/2014/chart" uri="{C3380CC4-5D6E-409C-BE32-E72D297353CC}">
              <c16:uniqueId val="{00000004-B232-4244-A766-8A946C0328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0.21422724152018624</c:v>
                </c:pt>
              </c:numCache>
            </c:numRef>
          </c:val>
          <c:extLst>
            <c:ext xmlns:c16="http://schemas.microsoft.com/office/drawing/2014/chart" uri="{C3380CC4-5D6E-409C-BE32-E72D297353CC}">
              <c16:uniqueId val="{00000005-B232-4244-A766-8A946C0328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0.53953104550398479</c:v>
                </c:pt>
              </c:numCache>
            </c:numRef>
          </c:val>
          <c:extLst>
            <c:ext xmlns:c16="http://schemas.microsoft.com/office/drawing/2014/chart" uri="{C3380CC4-5D6E-409C-BE32-E72D297353CC}">
              <c16:uniqueId val="{00000006-B232-4244-A766-8A946C0328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232-4244-A766-8A946C0328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6.1730568114894711</c:v>
                </c:pt>
              </c:numCache>
            </c:numRef>
          </c:xVal>
          <c:yVal>
            <c:numLit>
              <c:formatCode>General</c:formatCode>
              <c:ptCount val="1"/>
              <c:pt idx="0">
                <c:v>1</c:v>
              </c:pt>
            </c:numLit>
          </c:yVal>
          <c:smooth val="0"/>
          <c:extLst>
            <c:ext xmlns:c16="http://schemas.microsoft.com/office/drawing/2014/chart" uri="{C3380CC4-5D6E-409C-BE32-E72D297353CC}">
              <c16:uniqueId val="{00000008-B232-4244-A766-8A946C0328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232-4244-A766-8A946C0328E4}"/>
              </c:ext>
            </c:extLst>
          </c:dPt>
          <c:xVal>
            <c:numRef>
              <c:f>Sheet1!$B$12</c:f>
              <c:numCache>
                <c:formatCode>0.0</c:formatCode>
                <c:ptCount val="1"/>
                <c:pt idx="0">
                  <c:v>6.7874547888115169</c:v>
                </c:pt>
              </c:numCache>
            </c:numRef>
          </c:xVal>
          <c:yVal>
            <c:numLit>
              <c:formatCode>General</c:formatCode>
              <c:ptCount val="1"/>
              <c:pt idx="0">
                <c:v>1</c:v>
              </c:pt>
            </c:numLit>
          </c:yVal>
          <c:smooth val="0"/>
          <c:extLst>
            <c:ext xmlns:c16="http://schemas.microsoft.com/office/drawing/2014/chart" uri="{C3380CC4-5D6E-409C-BE32-E72D297353CC}">
              <c16:uniqueId val="{0000000A-B232-4244-A766-8A946C0328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232-4244-A766-8A946C0328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Before being admitted onto a virtual ward, did hospital staff give you information about the risks and benefits of continuing your treatment on a virtual ward?</c:v>
                  </c:pt>
                </c15:dlblRangeCache>
              </c15:datalabelsRange>
            </c:ext>
            <c:ext xmlns:c16="http://schemas.microsoft.com/office/drawing/2014/chart" uri="{C3380CC4-5D6E-409C-BE32-E72D297353CC}">
              <c16:uniqueId val="{0000000C-B232-4244-A766-8A946C0328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Walsall Healthcare NHS Trust</c:v>
                </c:pt>
                <c:pt idx="2">
                  <c:v>The Shrewsbury and Telford Hospital NHS Trust</c:v>
                </c:pt>
                <c:pt idx="3">
                  <c:v>United Lincolnshire Teaching Hospitals NHS Trust</c:v>
                </c:pt>
                <c:pt idx="4">
                  <c:v>University Hospitals Coventry and Warwickshire NHS Trust</c:v>
                </c:pt>
              </c:strCache>
            </c:strRef>
          </c:cat>
          <c:val>
            <c:numRef>
              <c:f>Sheet1!$B$2:$B$6</c:f>
              <c:numCache>
                <c:formatCode>0.0</c:formatCode>
                <c:ptCount val="5"/>
                <c:pt idx="0">
                  <c:v>6.4081964388845476</c:v>
                </c:pt>
                <c:pt idx="1">
                  <c:v>6.5768882345907089</c:v>
                </c:pt>
                <c:pt idx="2">
                  <c:v>6.627101199359549</c:v>
                </c:pt>
                <c:pt idx="3">
                  <c:v>6.6435953262587866</c:v>
                </c:pt>
                <c:pt idx="4">
                  <c:v>6.6698733281603104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34-4660-812C-03E8848AD3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Walsall Healthcare NHS Trust</c:v>
                </c:pt>
                <c:pt idx="2">
                  <c:v>The Shrewsbury and Telford Hospital NHS Trust</c:v>
                </c:pt>
                <c:pt idx="3">
                  <c:v>United Lincolnshire Teaching Hospitals NHS Trust</c:v>
                </c:pt>
                <c:pt idx="4">
                  <c:v>University Hospitals Coventry and Warwickshire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34-4660-812C-03E8848AD3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University Hospitals of North Midlands NHS Trust</c:v>
                </c:pt>
                <c:pt idx="3">
                  <c:v>George Eliot Hospital NHS Trust</c:v>
                </c:pt>
                <c:pt idx="4">
                  <c:v>The Royal Wolverhampton NHS Trust</c:v>
                </c:pt>
              </c:strCache>
            </c:strRef>
          </c:cat>
          <c:val>
            <c:numRef>
              <c:f>Sheet1!$B$2:$B$6</c:f>
              <c:numCache>
                <c:formatCode>0.0</c:formatCode>
                <c:ptCount val="5"/>
                <c:pt idx="0">
                  <c:v>8.1959170937736356</c:v>
                </c:pt>
                <c:pt idx="1">
                  <c:v>8.119589064751505</c:v>
                </c:pt>
                <c:pt idx="2">
                  <c:v>7.2519939684842134</c:v>
                </c:pt>
                <c:pt idx="3">
                  <c:v>7.2217922586270422</c:v>
                </c:pt>
                <c:pt idx="4">
                  <c:v>7.1652305491517838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F1-4449-A74D-532F54E260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University Hospitals of North Midlands NHS Trust</c:v>
                </c:pt>
                <c:pt idx="3">
                  <c:v>George Eliot Hospital NHS Trust</c:v>
                </c:pt>
                <c:pt idx="4">
                  <c:v>The Royal Wolverhampton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F1-4449-A74D-532F54E260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1E4A-4D28-931F-88733B32ACB6}"/>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1E4A-4D28-931F-88733B32ACB6}"/>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1E4A-4D28-931F-88733B32ACB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1</c:v>
                </c:pt>
                <c:pt idx="1">
                  <c:v>37</c:v>
                </c:pt>
              </c:numCache>
            </c:numRef>
          </c:val>
          <c:extLst>
            <c:ext xmlns:c16="http://schemas.microsoft.com/office/drawing/2014/chart" uri="{C3380CC4-5D6E-409C-BE32-E72D297353CC}">
              <c16:uniqueId val="{00000006-1E4A-4D28-931F-88733B32ACB6}"/>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6.0792876996939551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A0A7-47ED-8790-627FB091444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6.3422173913457156</c:v>
                </c:pt>
                <c:pt idx="2">
                  <c:v>6.4081964388845476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A0A7-47ED-8790-627FB091444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6.5165928551420054</c:v>
                </c:pt>
                <c:pt idx="4">
                  <c:v>6.5699081930529726</c:v>
                </c:pt>
                <c:pt idx="5">
                  <c:v>6.5768882345907089</c:v>
                </c:pt>
                <c:pt idx="6">
                  <c:v>6.5880508906629176</c:v>
                </c:pt>
                <c:pt idx="7">
                  <c:v>6.6306052078602926</c:v>
                </c:pt>
                <c:pt idx="8">
                  <c:v>6.6329399851380257</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A0A7-47ED-8790-627FB0914449}"/>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6.5956571935424826</c:v>
                </c:pt>
                <c:pt idx="10">
                  <c:v>6.6152363421568339</c:v>
                </c:pt>
                <c:pt idx="11">
                  <c:v>6.627101199359549</c:v>
                </c:pt>
                <c:pt idx="12">
                  <c:v>6.6435953262587866</c:v>
                </c:pt>
                <c:pt idx="13">
                  <c:v>6.6698733281603104</c:v>
                </c:pt>
                <c:pt idx="14">
                  <c:v>6.6822609380879152</c:v>
                </c:pt>
                <c:pt idx="15">
                  <c:v>6.6865198088066604</c:v>
                </c:pt>
                <c:pt idx="16">
                  <c:v>6.696241023309474</c:v>
                </c:pt>
                <c:pt idx="17">
                  <c:v>6.7033970071082987</c:v>
                </c:pt>
                <c:pt idx="18">
                  <c:v>6.7166845840821017</c:v>
                </c:pt>
                <c:pt idx="19">
                  <c:v>6.7244720368772013</c:v>
                </c:pt>
                <c:pt idx="20">
                  <c:v>6.7398383846070828</c:v>
                </c:pt>
                <c:pt idx="21">
                  <c:v>6.7498889265552231</c:v>
                </c:pt>
                <c:pt idx="22">
                  <c:v>6.7501998902110216</c:v>
                </c:pt>
                <c:pt idx="23">
                  <c:v>6.7694830396168149</c:v>
                </c:pt>
                <c:pt idx="24">
                  <c:v>6.7726635530545094</c:v>
                </c:pt>
                <c:pt idx="25">
                  <c:v>6.7783015033712379</c:v>
                </c:pt>
                <c:pt idx="26">
                  <c:v>6.7808946627187536</c:v>
                </c:pt>
                <c:pt idx="27">
                  <c:v>6.7921257120070839</c:v>
                </c:pt>
                <c:pt idx="28">
                  <c:v>6.8002764117012582</c:v>
                </c:pt>
                <c:pt idx="29">
                  <c:v>6.8141340940960049</c:v>
                </c:pt>
                <c:pt idx="30">
                  <c:v>6.8146978304295001</c:v>
                </c:pt>
                <c:pt idx="31">
                  <c:v>6.8156011962723433</c:v>
                </c:pt>
                <c:pt idx="32">
                  <c:v>6.821365841126096</c:v>
                </c:pt>
                <c:pt idx="33">
                  <c:v>6.822333675626215</c:v>
                </c:pt>
                <c:pt idx="34">
                  <c:v>6.8275249995369558</c:v>
                </c:pt>
                <c:pt idx="35">
                  <c:v>6.837627708758661</c:v>
                </c:pt>
                <c:pt idx="36">
                  <c:v>6.8424376128144333</c:v>
                </c:pt>
                <c:pt idx="37">
                  <c:v>6.8557926622433039</c:v>
                </c:pt>
                <c:pt idx="38">
                  <c:v>6.8626231244898293</c:v>
                </c:pt>
                <c:pt idx="39">
                  <c:v>6.8803536675611348</c:v>
                </c:pt>
                <c:pt idx="40">
                  <c:v>6.884761028806067</c:v>
                </c:pt>
                <c:pt idx="41">
                  <c:v>6.8865701214553132</c:v>
                </c:pt>
                <c:pt idx="42">
                  <c:v>6.8871813895429232</c:v>
                </c:pt>
                <c:pt idx="43">
                  <c:v>6.9021766514968101</c:v>
                </c:pt>
                <c:pt idx="44">
                  <c:v>6.9036121328285986</c:v>
                </c:pt>
                <c:pt idx="45">
                  <c:v>6.9080208254357363</c:v>
                </c:pt>
                <c:pt idx="46">
                  <c:v>6.9086643545092494</c:v>
                </c:pt>
                <c:pt idx="47">
                  <c:v>6.9121493475224272</c:v>
                </c:pt>
                <c:pt idx="48">
                  <c:v>6.9270335986038507</c:v>
                </c:pt>
                <c:pt idx="49">
                  <c:v>6.9304109691589284</c:v>
                </c:pt>
                <c:pt idx="50">
                  <c:v>6.9306627607520701</c:v>
                </c:pt>
                <c:pt idx="51">
                  <c:v>6.9321616782468736</c:v>
                </c:pt>
                <c:pt idx="52">
                  <c:v>6.9359763605300282</c:v>
                </c:pt>
                <c:pt idx="53">
                  <c:v>6.9364066022255706</c:v>
                </c:pt>
                <c:pt idx="54">
                  <c:v>6.93696384991346</c:v>
                </c:pt>
                <c:pt idx="55">
                  <c:v>6.9374915656705296</c:v>
                </c:pt>
                <c:pt idx="56">
                  <c:v>6.9463180648840259</c:v>
                </c:pt>
                <c:pt idx="57">
                  <c:v>6.9581550580680336</c:v>
                </c:pt>
                <c:pt idx="58">
                  <c:v>6.9589827460014622</c:v>
                </c:pt>
                <c:pt idx="59">
                  <c:v>6.9685294286215163</c:v>
                </c:pt>
                <c:pt idx="60">
                  <c:v>6.9718047350919914</c:v>
                </c:pt>
                <c:pt idx="61">
                  <c:v>6.9790234774583304</c:v>
                </c:pt>
                <c:pt idx="62">
                  <c:v>6.9826148471490797</c:v>
                </c:pt>
                <c:pt idx="63">
                  <c:v>6.9831601362431392</c:v>
                </c:pt>
                <c:pt idx="64">
                  <c:v>6.9892499432843032</c:v>
                </c:pt>
                <c:pt idx="65">
                  <c:v>6.9927491845096084</c:v>
                </c:pt>
                <c:pt idx="66">
                  <c:v>6.9957911354291049</c:v>
                </c:pt>
                <c:pt idx="67">
                  <c:v>7.0051250361501296</c:v>
                </c:pt>
                <c:pt idx="68">
                  <c:v>7.0182388495334127</c:v>
                </c:pt>
                <c:pt idx="69">
                  <c:v>7.0192537057505726</c:v>
                </c:pt>
                <c:pt idx="70">
                  <c:v>7.0268341137128374</c:v>
                </c:pt>
                <c:pt idx="71">
                  <c:v>7.0292637022848456</c:v>
                </c:pt>
                <c:pt idx="72">
                  <c:v>7.0330492228037196</c:v>
                </c:pt>
                <c:pt idx="73">
                  <c:v>7.0470842182172939</c:v>
                </c:pt>
                <c:pt idx="74">
                  <c:v>7.0561931432405292</c:v>
                </c:pt>
                <c:pt idx="75">
                  <c:v>7.0625854567243174</c:v>
                </c:pt>
                <c:pt idx="76">
                  <c:v>7.0847718498701724</c:v>
                </c:pt>
                <c:pt idx="77">
                  <c:v>7.0866263169567496</c:v>
                </c:pt>
                <c:pt idx="78">
                  <c:v>7.0912638496861904</c:v>
                </c:pt>
                <c:pt idx="79">
                  <c:v>7.0976481584235538</c:v>
                </c:pt>
                <c:pt idx="80">
                  <c:v>7.1013780283354437</c:v>
                </c:pt>
                <c:pt idx="81">
                  <c:v>7.1074153391351622</c:v>
                </c:pt>
                <c:pt idx="82">
                  <c:v>7.1112799984633126</c:v>
                </c:pt>
                <c:pt idx="83">
                  <c:v>7.1147578378751746</c:v>
                </c:pt>
                <c:pt idx="84">
                  <c:v>7.1359965067649513</c:v>
                </c:pt>
                <c:pt idx="85">
                  <c:v>7.1371854099433216</c:v>
                </c:pt>
                <c:pt idx="86">
                  <c:v>7.1417801342000322</c:v>
                </c:pt>
                <c:pt idx="87">
                  <c:v>7.1453926948885984</c:v>
                </c:pt>
                <c:pt idx="88">
                  <c:v>7.1457182162506401</c:v>
                </c:pt>
                <c:pt idx="89">
                  <c:v>7.1599479356736717</c:v>
                </c:pt>
                <c:pt idx="90">
                  <c:v>7.1652305491517838</c:v>
                </c:pt>
                <c:pt idx="91">
                  <c:v>7.171875900847982</c:v>
                </c:pt>
                <c:pt idx="92">
                  <c:v>7.1807941891162557</c:v>
                </c:pt>
                <c:pt idx="93">
                  <c:v>7.1860846751245901</c:v>
                </c:pt>
                <c:pt idx="94">
                  <c:v>7.193092277951072</c:v>
                </c:pt>
                <c:pt idx="95">
                  <c:v>7.1956044493321789</c:v>
                </c:pt>
                <c:pt idx="96">
                  <c:v>7.1963985120419984</c:v>
                </c:pt>
                <c:pt idx="97">
                  <c:v>7.1999471725195807</c:v>
                </c:pt>
                <c:pt idx="98">
                  <c:v>7.201328249736977</c:v>
                </c:pt>
                <c:pt idx="99">
                  <c:v>7.2046049169762343</c:v>
                </c:pt>
                <c:pt idx="100">
                  <c:v>7.2119930546449362</c:v>
                </c:pt>
                <c:pt idx="101">
                  <c:v>7.2200721984020451</c:v>
                </c:pt>
                <c:pt idx="102">
                  <c:v>7.2217922586270422</c:v>
                </c:pt>
                <c:pt idx="103">
                  <c:v>7.231243346607477</c:v>
                </c:pt>
                <c:pt idx="104">
                  <c:v>7.238238286162173</c:v>
                </c:pt>
                <c:pt idx="105">
                  <c:v>7.2456437379272183</c:v>
                </c:pt>
                <c:pt idx="106">
                  <c:v>7.247860165602348</c:v>
                </c:pt>
                <c:pt idx="107">
                  <c:v>7.2499263665498033</c:v>
                </c:pt>
                <c:pt idx="108">
                  <c:v>7.2519939684842134</c:v>
                </c:pt>
                <c:pt idx="109">
                  <c:v>7.2766633517782502</c:v>
                </c:pt>
                <c:pt idx="110">
                  <c:v>7.3048386409745314</c:v>
                </c:pt>
                <c:pt idx="111">
                  <c:v>7.3159290139344906</c:v>
                </c:pt>
                <c:pt idx="112">
                  <c:v>7.3304533098503244</c:v>
                </c:pt>
                <c:pt idx="113">
                  <c:v>7.3591202892972438</c:v>
                </c:pt>
                <c:pt idx="114">
                  <c:v>7.3705974844011841</c:v>
                </c:pt>
                <c:pt idx="115">
                  <c:v>7.4213541768341544</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A0A7-47ED-8790-627FB091444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7.4413111958014051</c:v>
                </c:pt>
                <c:pt idx="117">
                  <c:v>7.4471536409962216</c:v>
                </c:pt>
                <c:pt idx="118">
                  <c:v>7.4998136719016566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A0A7-47ED-8790-627FB091444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7.5020732539512771</c:v>
                </c:pt>
                <c:pt idx="120">
                  <c:v>7.5076080664126161</c:v>
                </c:pt>
                <c:pt idx="121">
                  <c:v>7.5454962464756798</c:v>
                </c:pt>
                <c:pt idx="122">
                  <c:v>7.5479618336048597</c:v>
                </c:pt>
                <c:pt idx="123">
                  <c:v>7.6811210254004383</c:v>
                </c:pt>
                <c:pt idx="124">
                  <c:v>7.7231390676307692</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A0A7-47ED-8790-627FB091444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8.119589064751505</c:v>
                </c:pt>
                <c:pt idx="126">
                  <c:v>8.1254759738540727</c:v>
                </c:pt>
                <c:pt idx="127">
                  <c:v>8.1494784187468543</c:v>
                </c:pt>
                <c:pt idx="128">
                  <c:v>8.1959170937736356</c:v>
                </c:pt>
                <c:pt idx="129">
                  <c:v>8.2810455683201418</c:v>
                </c:pt>
                <c:pt idx="130">
                  <c:v>8.4488566237672291</c:v>
                </c:pt>
              </c:numCache>
            </c:numRef>
          </c:val>
          <c:extLst>
            <c:ext xmlns:c16="http://schemas.microsoft.com/office/drawing/2014/chart" uri="{C3380CC4-5D6E-409C-BE32-E72D297353CC}">
              <c16:uniqueId val="{00000006-A0A7-47ED-8790-627FB0914449}"/>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6.9463180648840259</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A0A7-47ED-8790-627FB0914449}"/>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9023400962811887"/>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6.0641677648425318</c:v>
                </c:pt>
              </c:numCache>
            </c:numRef>
          </c:val>
          <c:extLst>
            <c:ext xmlns:c16="http://schemas.microsoft.com/office/drawing/2014/chart" uri="{C3380CC4-5D6E-409C-BE32-E72D297353CC}">
              <c16:uniqueId val="{00000000-5166-46A2-8C60-1551D0721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166-46A2-8C60-1551D0721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0.30698955588227683</c:v>
                </c:pt>
              </c:numCache>
            </c:numRef>
          </c:val>
          <c:extLst>
            <c:ext xmlns:c16="http://schemas.microsoft.com/office/drawing/2014/chart" uri="{C3380CC4-5D6E-409C-BE32-E72D297353CC}">
              <c16:uniqueId val="{00000002-5166-46A2-8C60-1551D0721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8.6930008078926591E-2</c:v>
                </c:pt>
              </c:numCache>
            </c:numRef>
          </c:val>
          <c:extLst>
            <c:ext xmlns:c16="http://schemas.microsoft.com/office/drawing/2014/chart" uri="{C3380CC4-5D6E-409C-BE32-E72D297353CC}">
              <c16:uniqueId val="{00000003-5166-46A2-8C60-1551D0721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0.90753690340740256</c:v>
                </c:pt>
              </c:numCache>
            </c:numRef>
          </c:val>
          <c:extLst>
            <c:ext xmlns:c16="http://schemas.microsoft.com/office/drawing/2014/chart" uri="{C3380CC4-5D6E-409C-BE32-E72D297353CC}">
              <c16:uniqueId val="{00000004-5166-46A2-8C60-1551D0721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8.6930008078926591E-2</c:v>
                </c:pt>
              </c:numCache>
            </c:numRef>
          </c:val>
          <c:extLst>
            <c:ext xmlns:c16="http://schemas.microsoft.com/office/drawing/2014/chart" uri="{C3380CC4-5D6E-409C-BE32-E72D297353CC}">
              <c16:uniqueId val="{00000005-5166-46A2-8C60-1551D0721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0.31180896458659557</c:v>
                </c:pt>
              </c:numCache>
            </c:numRef>
          </c:val>
          <c:extLst>
            <c:ext xmlns:c16="http://schemas.microsoft.com/office/drawing/2014/chart" uri="{C3380CC4-5D6E-409C-BE32-E72D297353CC}">
              <c16:uniqueId val="{00000006-5166-46A2-8C60-1551D0721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0.78340482225797725</c:v>
                </c:pt>
              </c:numCache>
            </c:numRef>
          </c:val>
          <c:extLst>
            <c:ext xmlns:c16="http://schemas.microsoft.com/office/drawing/2014/chart" uri="{C3380CC4-5D6E-409C-BE32-E72D297353CC}">
              <c16:uniqueId val="{00000007-5166-46A2-8C60-1551D0721363}"/>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6.6326947750124967</c:v>
                </c:pt>
              </c:numCache>
            </c:numRef>
          </c:xVal>
          <c:yVal>
            <c:numLit>
              <c:formatCode>General</c:formatCode>
              <c:ptCount val="1"/>
              <c:pt idx="0">
                <c:v>1</c:v>
              </c:pt>
            </c:numLit>
          </c:yVal>
          <c:smooth val="0"/>
          <c:extLst>
            <c:ext xmlns:c16="http://schemas.microsoft.com/office/drawing/2014/chart" uri="{C3380CC4-5D6E-409C-BE32-E72D297353CC}">
              <c16:uniqueId val="{00000008-5166-46A2-8C60-1551D072136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66-46A2-8C60-1551D0721363}"/>
              </c:ext>
            </c:extLst>
          </c:dPt>
          <c:xVal>
            <c:numRef>
              <c:f>Sheet1!$B$12</c:f>
              <c:numCache>
                <c:formatCode>0.0</c:formatCode>
                <c:ptCount val="1"/>
                <c:pt idx="0">
                  <c:v>6.9118557805074374</c:v>
                </c:pt>
              </c:numCache>
            </c:numRef>
          </c:xVal>
          <c:yVal>
            <c:numLit>
              <c:formatCode>General</c:formatCode>
              <c:ptCount val="1"/>
              <c:pt idx="0">
                <c:v>1</c:v>
              </c:pt>
            </c:numLit>
          </c:yVal>
          <c:smooth val="0"/>
          <c:extLst>
            <c:ext xmlns:c16="http://schemas.microsoft.com/office/drawing/2014/chart" uri="{C3380CC4-5D6E-409C-BE32-E72D297353CC}">
              <c16:uniqueId val="{0000000A-5166-46A2-8C60-1551D0721363}"/>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66-46A2-8C60-1551D0721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Were you given enough notice about when you were going to leave hospital?</c:v>
                  </c:pt>
                </c15:dlblRangeCache>
              </c15:datalabelsRange>
            </c:ext>
            <c:ext xmlns:c16="http://schemas.microsoft.com/office/drawing/2014/chart" uri="{C3380CC4-5D6E-409C-BE32-E72D297353CC}">
              <c16:uniqueId val="{0000000C-5166-46A2-8C60-1551D0721363}"/>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5.7878493840641649</c:v>
                </c:pt>
              </c:numCache>
            </c:numRef>
          </c:val>
          <c:extLst>
            <c:ext xmlns:c16="http://schemas.microsoft.com/office/drawing/2014/chart" uri="{C3380CC4-5D6E-409C-BE32-E72D297353CC}">
              <c16:uniqueId val="{00000000-7512-431B-8F56-99D0DD0D3D4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1.128041325434566</c:v>
                </c:pt>
              </c:numCache>
            </c:numRef>
          </c:val>
          <c:extLst>
            <c:ext xmlns:c16="http://schemas.microsoft.com/office/drawing/2014/chart" uri="{C3380CC4-5D6E-409C-BE32-E72D297353CC}">
              <c16:uniqueId val="{00000001-7512-431B-8F56-99D0DD0D3D4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0.47588307963651566</c:v>
                </c:pt>
              </c:numCache>
            </c:numRef>
          </c:val>
          <c:extLst>
            <c:ext xmlns:c16="http://schemas.microsoft.com/office/drawing/2014/chart" uri="{C3380CC4-5D6E-409C-BE32-E72D297353CC}">
              <c16:uniqueId val="{00000002-7512-431B-8F56-99D0DD0D3D4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0.13267264465046313</c:v>
                </c:pt>
              </c:numCache>
            </c:numRef>
          </c:val>
          <c:extLst>
            <c:ext xmlns:c16="http://schemas.microsoft.com/office/drawing/2014/chart" uri="{C3380CC4-5D6E-409C-BE32-E72D297353CC}">
              <c16:uniqueId val="{00000003-7512-431B-8F56-99D0DD0D3D4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1.3850835143559808</c:v>
                </c:pt>
              </c:numCache>
            </c:numRef>
          </c:val>
          <c:extLst>
            <c:ext xmlns:c16="http://schemas.microsoft.com/office/drawing/2014/chart" uri="{C3380CC4-5D6E-409C-BE32-E72D297353CC}">
              <c16:uniqueId val="{00000004-7512-431B-8F56-99D0DD0D3D4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0.13267264465046402</c:v>
                </c:pt>
              </c:numCache>
            </c:numRef>
          </c:val>
          <c:extLst>
            <c:ext xmlns:c16="http://schemas.microsoft.com/office/drawing/2014/chart" uri="{C3380CC4-5D6E-409C-BE32-E72D297353CC}">
              <c16:uniqueId val="{00000005-7512-431B-8F56-99D0DD0D3D4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0.47588307963651566</c:v>
                </c:pt>
              </c:numCache>
            </c:numRef>
          </c:val>
          <c:extLst>
            <c:ext xmlns:c16="http://schemas.microsoft.com/office/drawing/2014/chart" uri="{C3380CC4-5D6E-409C-BE32-E72D297353CC}">
              <c16:uniqueId val="{00000006-7512-431B-8F56-99D0DD0D3D4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0.12983546405338586</c:v>
                </c:pt>
              </c:numCache>
            </c:numRef>
          </c:val>
          <c:extLst>
            <c:ext xmlns:c16="http://schemas.microsoft.com/office/drawing/2014/chart" uri="{C3380CC4-5D6E-409C-BE32-E72D297353CC}">
              <c16:uniqueId val="{00000007-7512-431B-8F56-99D0DD0D3D49}"/>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8.6445700347693446</c:v>
                </c:pt>
              </c:numCache>
            </c:numRef>
          </c:xVal>
          <c:yVal>
            <c:numLit>
              <c:formatCode>General</c:formatCode>
              <c:ptCount val="1"/>
              <c:pt idx="0">
                <c:v>1</c:v>
              </c:pt>
            </c:numLit>
          </c:yVal>
          <c:smooth val="0"/>
          <c:extLst>
            <c:ext xmlns:c16="http://schemas.microsoft.com/office/drawing/2014/chart" uri="{C3380CC4-5D6E-409C-BE32-E72D297353CC}">
              <c16:uniqueId val="{00000008-7512-431B-8F56-99D0DD0D3D4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512-431B-8F56-99D0DD0D3D49}"/>
              </c:ext>
            </c:extLst>
          </c:dPt>
          <c:xVal>
            <c:numRef>
              <c:f>Sheet1!$B$12</c:f>
              <c:numCache>
                <c:formatCode>0.0</c:formatCode>
                <c:ptCount val="1"/>
                <c:pt idx="0">
                  <c:v>8.2169881909637006</c:v>
                </c:pt>
              </c:numCache>
            </c:numRef>
          </c:xVal>
          <c:yVal>
            <c:numLit>
              <c:formatCode>General</c:formatCode>
              <c:ptCount val="1"/>
              <c:pt idx="0">
                <c:v>1</c:v>
              </c:pt>
            </c:numLit>
          </c:yVal>
          <c:smooth val="0"/>
          <c:extLst>
            <c:ext xmlns:c16="http://schemas.microsoft.com/office/drawing/2014/chart" uri="{C3380CC4-5D6E-409C-BE32-E72D297353CC}">
              <c16:uniqueId val="{0000000A-7512-431B-8F56-99D0DD0D3D49}"/>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512-431B-8F56-99D0DD0D3D4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Did hospital staff discuss with you whether you would need any additional equipment in your home, or any changes to your home, after leaving the hospital?</c:v>
                  </c:pt>
                </c15:dlblRangeCache>
              </c15:datalabelsRange>
            </c:ext>
            <c:ext xmlns:c16="http://schemas.microsoft.com/office/drawing/2014/chart" uri="{C3380CC4-5D6E-409C-BE32-E72D297353CC}">
              <c16:uniqueId val="{0000000C-7512-431B-8F56-99D0DD0D3D49}"/>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4.6159418750338439</c:v>
                </c:pt>
              </c:numCache>
            </c:numRef>
          </c:val>
          <c:extLst>
            <c:ext xmlns:c16="http://schemas.microsoft.com/office/drawing/2014/chart" uri="{C3380CC4-5D6E-409C-BE32-E72D297353CC}">
              <c16:uniqueId val="{00000000-354E-432A-A7A5-6E79B1E73BA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4.3583357032308534E-2</c:v>
                </c:pt>
              </c:numCache>
            </c:numRef>
          </c:val>
          <c:extLst>
            <c:ext xmlns:c16="http://schemas.microsoft.com/office/drawing/2014/chart" uri="{C3380CC4-5D6E-409C-BE32-E72D297353CC}">
              <c16:uniqueId val="{00000001-354E-432A-A7A5-6E79B1E73BA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0.35751629895079073</c:v>
                </c:pt>
              </c:numCache>
            </c:numRef>
          </c:val>
          <c:extLst>
            <c:ext xmlns:c16="http://schemas.microsoft.com/office/drawing/2014/chart" uri="{C3380CC4-5D6E-409C-BE32-E72D297353CC}">
              <c16:uniqueId val="{00000002-354E-432A-A7A5-6E79B1E73BA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9.967287116759227E-2</c:v>
                </c:pt>
              </c:numCache>
            </c:numRef>
          </c:val>
          <c:extLst>
            <c:ext xmlns:c16="http://schemas.microsoft.com/office/drawing/2014/chart" uri="{C3380CC4-5D6E-409C-BE32-E72D297353CC}">
              <c16:uniqueId val="{00000003-354E-432A-A7A5-6E79B1E73BA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1.0405705791610336</c:v>
                </c:pt>
              </c:numCache>
            </c:numRef>
          </c:val>
          <c:extLst>
            <c:ext xmlns:c16="http://schemas.microsoft.com/office/drawing/2014/chart" uri="{C3380CC4-5D6E-409C-BE32-E72D297353CC}">
              <c16:uniqueId val="{00000004-354E-432A-A7A5-6E79B1E73BA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9.9672871167591381E-2</c:v>
                </c:pt>
              </c:numCache>
            </c:numRef>
          </c:val>
          <c:extLst>
            <c:ext xmlns:c16="http://schemas.microsoft.com/office/drawing/2014/chart" uri="{C3380CC4-5D6E-409C-BE32-E72D297353CC}">
              <c16:uniqueId val="{00000005-354E-432A-A7A5-6E79B1E73BA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0.35751629895079162</c:v>
                </c:pt>
              </c:numCache>
            </c:numRef>
          </c:val>
          <c:extLst>
            <c:ext xmlns:c16="http://schemas.microsoft.com/office/drawing/2014/chart" uri="{C3380CC4-5D6E-409C-BE32-E72D297353CC}">
              <c16:uniqueId val="{00000006-354E-432A-A7A5-6E79B1E73BA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1.0377877610842408</c:v>
                </c:pt>
              </c:numCache>
            </c:numRef>
          </c:val>
          <c:extLst>
            <c:ext xmlns:c16="http://schemas.microsoft.com/office/drawing/2014/chart" uri="{C3380CC4-5D6E-409C-BE32-E72D297353CC}">
              <c16:uniqueId val="{00000007-354E-432A-A7A5-6E79B1E73BA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5.3106623740122334</c:v>
                </c:pt>
              </c:numCache>
            </c:numRef>
          </c:xVal>
          <c:yVal>
            <c:numLit>
              <c:formatCode>General</c:formatCode>
              <c:ptCount val="1"/>
              <c:pt idx="0">
                <c:v>1</c:v>
              </c:pt>
            </c:numLit>
          </c:yVal>
          <c:smooth val="0"/>
          <c:extLst>
            <c:ext xmlns:c16="http://schemas.microsoft.com/office/drawing/2014/chart" uri="{C3380CC4-5D6E-409C-BE32-E72D297353CC}">
              <c16:uniqueId val="{00000008-354E-432A-A7A5-6E79B1E73BA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4E-432A-A7A5-6E79B1E73BA3}"/>
              </c:ext>
            </c:extLst>
          </c:dPt>
          <c:xVal>
            <c:numRef>
              <c:f>Sheet1!$B$12</c:f>
              <c:numCache>
                <c:formatCode>0.0</c:formatCode>
                <c:ptCount val="1"/>
                <c:pt idx="0">
                  <c:v>5.6369996917650518</c:v>
                </c:pt>
              </c:numCache>
            </c:numRef>
          </c:xVal>
          <c:yVal>
            <c:numLit>
              <c:formatCode>General</c:formatCode>
              <c:ptCount val="1"/>
              <c:pt idx="0">
                <c:v>1</c:v>
              </c:pt>
            </c:numLit>
          </c:yVal>
          <c:smooth val="0"/>
          <c:extLst>
            <c:ext xmlns:c16="http://schemas.microsoft.com/office/drawing/2014/chart" uri="{C3380CC4-5D6E-409C-BE32-E72D297353CC}">
              <c16:uniqueId val="{0000000A-354E-432A-A7A5-6E79B1E73BA3}"/>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4E-432A-A7A5-6E79B1E73BA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Q36. To what extent did hospital staff involve your family or carers in discussions about you leaving the hospital?</c:v>
                  </c:pt>
                </c15:dlblRangeCache>
              </c15:datalabelsRange>
            </c:ext>
            <c:ext xmlns:c16="http://schemas.microsoft.com/office/drawing/2014/chart" uri="{C3380CC4-5D6E-409C-BE32-E72D297353CC}">
              <c16:uniqueId val="{0000000C-354E-432A-A7A5-6E79B1E73BA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5.8315680556282876</c:v>
                </c:pt>
              </c:numCache>
            </c:numRef>
          </c:val>
          <c:extLst>
            <c:ext xmlns:c16="http://schemas.microsoft.com/office/drawing/2014/chart" uri="{C3380CC4-5D6E-409C-BE32-E72D297353CC}">
              <c16:uniqueId val="{00000000-CF34-4B95-9A63-059BFE82FC7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F34-4B95-9A63-059BFE82FC7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0.28590505543708833</c:v>
                </c:pt>
              </c:numCache>
            </c:numRef>
          </c:val>
          <c:extLst>
            <c:ext xmlns:c16="http://schemas.microsoft.com/office/drawing/2014/chart" uri="{C3380CC4-5D6E-409C-BE32-E72D297353CC}">
              <c16:uniqueId val="{00000002-CF34-4B95-9A63-059BFE82FC7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8.8557648816314227E-2</c:v>
                </c:pt>
              </c:numCache>
            </c:numRef>
          </c:val>
          <c:extLst>
            <c:ext xmlns:c16="http://schemas.microsoft.com/office/drawing/2014/chart" uri="{C3380CC4-5D6E-409C-BE32-E72D297353CC}">
              <c16:uniqueId val="{00000003-CF34-4B95-9A63-059BFE82FC7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0.92452924089030741</c:v>
                </c:pt>
              </c:numCache>
            </c:numRef>
          </c:val>
          <c:extLst>
            <c:ext xmlns:c16="http://schemas.microsoft.com/office/drawing/2014/chart" uri="{C3380CC4-5D6E-409C-BE32-E72D297353CC}">
              <c16:uniqueId val="{00000004-CF34-4B95-9A63-059BFE82FC7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8.8557648816315115E-2</c:v>
                </c:pt>
              </c:numCache>
            </c:numRef>
          </c:val>
          <c:extLst>
            <c:ext xmlns:c16="http://schemas.microsoft.com/office/drawing/2014/chart" uri="{C3380CC4-5D6E-409C-BE32-E72D297353CC}">
              <c16:uniqueId val="{00000005-CF34-4B95-9A63-059BFE82FC7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0.31764714387887327</c:v>
                </c:pt>
              </c:numCache>
            </c:numRef>
          </c:val>
          <c:extLst>
            <c:ext xmlns:c16="http://schemas.microsoft.com/office/drawing/2014/chart" uri="{C3380CC4-5D6E-409C-BE32-E72D297353CC}">
              <c16:uniqueId val="{00000006-CF34-4B95-9A63-059BFE82FC7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0.52062652376593466</c:v>
                </c:pt>
              </c:numCache>
            </c:numRef>
          </c:val>
          <c:extLst>
            <c:ext xmlns:c16="http://schemas.microsoft.com/office/drawing/2014/chart" uri="{C3380CC4-5D6E-409C-BE32-E72D297353CC}">
              <c16:uniqueId val="{00000007-CF34-4B95-9A63-059BFE82FC7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6.702016104529247</c:v>
                </c:pt>
              </c:numCache>
            </c:numRef>
          </c:xVal>
          <c:yVal>
            <c:numLit>
              <c:formatCode>General</c:formatCode>
              <c:ptCount val="1"/>
              <c:pt idx="0">
                <c:v>1</c:v>
              </c:pt>
            </c:numLit>
          </c:yVal>
          <c:smooth val="0"/>
          <c:extLst>
            <c:ext xmlns:c16="http://schemas.microsoft.com/office/drawing/2014/chart" uri="{C3380CC4-5D6E-409C-BE32-E72D297353CC}">
              <c16:uniqueId val="{00000008-CF34-4B95-9A63-059BFE82FC7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F34-4B95-9A63-059BFE82FC70}"/>
              </c:ext>
            </c:extLst>
          </c:dPt>
          <c:xVal>
            <c:numRef>
              <c:f>Sheet1!$B$12</c:f>
              <c:numCache>
                <c:formatCode>0.0</c:formatCode>
                <c:ptCount val="1"/>
                <c:pt idx="0">
                  <c:v>6.6682953803268443</c:v>
                </c:pt>
              </c:numCache>
            </c:numRef>
          </c:xVal>
          <c:yVal>
            <c:numLit>
              <c:formatCode>General</c:formatCode>
              <c:ptCount val="1"/>
              <c:pt idx="0">
                <c:v>1</c:v>
              </c:pt>
            </c:numLit>
          </c:yVal>
          <c:smooth val="0"/>
          <c:extLst>
            <c:ext xmlns:c16="http://schemas.microsoft.com/office/drawing/2014/chart" uri="{C3380CC4-5D6E-409C-BE32-E72D297353CC}">
              <c16:uniqueId val="{0000000A-CF34-4B95-9A63-059BFE82FC7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F34-4B95-9A63-059BFE82FC7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To what extent did hospital staff involve you in decisions about leaving the hospital?</c:v>
                  </c:pt>
                </c15:dlblRangeCache>
              </c15:datalabelsRange>
            </c:ext>
            <c:ext xmlns:c16="http://schemas.microsoft.com/office/drawing/2014/chart" uri="{C3380CC4-5D6E-409C-BE32-E72D297353CC}">
              <c16:uniqueId val="{0000000C-CF34-4B95-9A63-059BFE82FC7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23A-4C0F-AEEE-EB2F663B85B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solidFill>
      <a:srgbClr val="000000"/>
    </a:solidFill>
  </c:spPr>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5.5572981909940422</c:v>
                </c:pt>
              </c:numCache>
            </c:numRef>
          </c:val>
          <c:extLst>
            <c:ext xmlns:c16="http://schemas.microsoft.com/office/drawing/2014/chart" uri="{C3380CC4-5D6E-409C-BE32-E72D297353CC}">
              <c16:uniqueId val="{00000000-003B-40B4-8496-F12E4C03015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0.2485507300626999</c:v>
                </c:pt>
              </c:numCache>
            </c:numRef>
          </c:val>
          <c:extLst>
            <c:ext xmlns:c16="http://schemas.microsoft.com/office/drawing/2014/chart" uri="{C3380CC4-5D6E-409C-BE32-E72D297353CC}">
              <c16:uniqueId val="{00000001-003B-40B4-8496-F12E4C03015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0.3165385940234362</c:v>
                </c:pt>
              </c:numCache>
            </c:numRef>
          </c:val>
          <c:extLst>
            <c:ext xmlns:c16="http://schemas.microsoft.com/office/drawing/2014/chart" uri="{C3380CC4-5D6E-409C-BE32-E72D297353CC}">
              <c16:uniqueId val="{00000002-003B-40B4-8496-F12E4C03015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8.8248593404720133E-2</c:v>
                </c:pt>
              </c:numCache>
            </c:numRef>
          </c:val>
          <c:extLst>
            <c:ext xmlns:c16="http://schemas.microsoft.com/office/drawing/2014/chart" uri="{C3380CC4-5D6E-409C-BE32-E72D297353CC}">
              <c16:uniqueId val="{00000003-003B-40B4-8496-F12E4C03015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0.92130274641023213</c:v>
                </c:pt>
              </c:numCache>
            </c:numRef>
          </c:val>
          <c:extLst>
            <c:ext xmlns:c16="http://schemas.microsoft.com/office/drawing/2014/chart" uri="{C3380CC4-5D6E-409C-BE32-E72D297353CC}">
              <c16:uniqueId val="{00000004-003B-40B4-8496-F12E4C03015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8.8248593404720133E-2</c:v>
                </c:pt>
              </c:numCache>
            </c:numRef>
          </c:val>
          <c:extLst>
            <c:ext xmlns:c16="http://schemas.microsoft.com/office/drawing/2014/chart" uri="{C3380CC4-5D6E-409C-BE32-E72D297353CC}">
              <c16:uniqueId val="{00000005-003B-40B4-8496-F12E4C03015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0.3165385940234362</c:v>
                </c:pt>
              </c:numCache>
            </c:numRef>
          </c:val>
          <c:extLst>
            <c:ext xmlns:c16="http://schemas.microsoft.com/office/drawing/2014/chart" uri="{C3380CC4-5D6E-409C-BE32-E72D297353CC}">
              <c16:uniqueId val="{00000006-003B-40B4-8496-F12E4C03015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1.3081286988484999</c:v>
                </c:pt>
              </c:numCache>
            </c:numRef>
          </c:val>
          <c:extLst>
            <c:ext xmlns:c16="http://schemas.microsoft.com/office/drawing/2014/chart" uri="{C3380CC4-5D6E-409C-BE32-E72D297353CC}">
              <c16:uniqueId val="{00000007-003B-40B4-8496-F12E4C030156}"/>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6.5641732602755312</c:v>
                </c:pt>
              </c:numCache>
            </c:numRef>
          </c:xVal>
          <c:yVal>
            <c:numLit>
              <c:formatCode>General</c:formatCode>
              <c:ptCount val="1"/>
              <c:pt idx="0">
                <c:v>1</c:v>
              </c:pt>
            </c:numLit>
          </c:yVal>
          <c:smooth val="0"/>
          <c:extLst>
            <c:ext xmlns:c16="http://schemas.microsoft.com/office/drawing/2014/chart" uri="{C3380CC4-5D6E-409C-BE32-E72D297353CC}">
              <c16:uniqueId val="{00000008-003B-40B4-8496-F12E4C03015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3B-40B4-8496-F12E4C030156}"/>
              </c:ext>
            </c:extLst>
          </c:dPt>
          <c:xVal>
            <c:numRef>
              <c:f>Sheet1!$B$12</c:f>
              <c:numCache>
                <c:formatCode>0.0</c:formatCode>
                <c:ptCount val="1"/>
                <c:pt idx="0">
                  <c:v>6.6712874816900154</c:v>
                </c:pt>
              </c:numCache>
            </c:numRef>
          </c:xVal>
          <c:yVal>
            <c:numLit>
              <c:formatCode>General</c:formatCode>
              <c:ptCount val="1"/>
              <c:pt idx="0">
                <c:v>1</c:v>
              </c:pt>
            </c:numLit>
          </c:yVal>
          <c:smooth val="0"/>
          <c:extLst>
            <c:ext xmlns:c16="http://schemas.microsoft.com/office/drawing/2014/chart" uri="{C3380CC4-5D6E-409C-BE32-E72D297353CC}">
              <c16:uniqueId val="{0000000A-003B-40B4-8496-F12E4C030156}"/>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3B-40B4-8496-F12E4C03015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Q42. Before you left the hospital, did you know what would happen next with your care?</c:v>
                  </c:pt>
                </c15:dlblRangeCache>
              </c15:datalabelsRange>
            </c:ext>
            <c:ext xmlns:c16="http://schemas.microsoft.com/office/drawing/2014/chart" uri="{C3380CC4-5D6E-409C-BE32-E72D297353CC}">
              <c16:uniqueId val="{0000000C-003B-40B4-8496-F12E4C030156}"/>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3.496649625856576</c:v>
                </c:pt>
              </c:numCache>
            </c:numRef>
          </c:val>
          <c:extLst>
            <c:ext xmlns:c16="http://schemas.microsoft.com/office/drawing/2014/chart" uri="{C3380CC4-5D6E-409C-BE32-E72D297353CC}">
              <c16:uniqueId val="{00000000-BB9D-4FF3-9ED0-893971DAA22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B9D-4FF3-9ED0-893971DAA22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0.32701690404522799</c:v>
                </c:pt>
              </c:numCache>
            </c:numRef>
          </c:val>
          <c:extLst>
            <c:ext xmlns:c16="http://schemas.microsoft.com/office/drawing/2014/chart" uri="{C3380CC4-5D6E-409C-BE32-E72D297353CC}">
              <c16:uniqueId val="{00000002-BB9D-4FF3-9ED0-893971DAA22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0.11083850315452981</c:v>
                </c:pt>
              </c:numCache>
            </c:numRef>
          </c:val>
          <c:extLst>
            <c:ext xmlns:c16="http://schemas.microsoft.com/office/drawing/2014/chart" uri="{C3380CC4-5D6E-409C-BE32-E72D297353CC}">
              <c16:uniqueId val="{00000003-BB9D-4FF3-9ED0-893971DAA22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1.157138186848496</c:v>
                </c:pt>
              </c:numCache>
            </c:numRef>
          </c:val>
          <c:extLst>
            <c:ext xmlns:c16="http://schemas.microsoft.com/office/drawing/2014/chart" uri="{C3380CC4-5D6E-409C-BE32-E72D297353CC}">
              <c16:uniqueId val="{00000004-BB9D-4FF3-9ED0-893971DAA22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0.11083850315452981</c:v>
                </c:pt>
              </c:numCache>
            </c:numRef>
          </c:val>
          <c:extLst>
            <c:ext xmlns:c16="http://schemas.microsoft.com/office/drawing/2014/chart" uri="{C3380CC4-5D6E-409C-BE32-E72D297353CC}">
              <c16:uniqueId val="{00000005-BB9D-4FF3-9ED0-893971DAA22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0.39756626818168161</c:v>
                </c:pt>
              </c:numCache>
            </c:numRef>
          </c:val>
          <c:extLst>
            <c:ext xmlns:c16="http://schemas.microsoft.com/office/drawing/2014/chart" uri="{C3380CC4-5D6E-409C-BE32-E72D297353CC}">
              <c16:uniqueId val="{00000006-BB9D-4FF3-9ED0-893971DAA22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0.43453753176388332</c:v>
                </c:pt>
              </c:numCache>
            </c:numRef>
          </c:val>
          <c:extLst>
            <c:ext xmlns:c16="http://schemas.microsoft.com/office/drawing/2014/chart" uri="{C3380CC4-5D6E-409C-BE32-E72D297353CC}">
              <c16:uniqueId val="{00000007-BB9D-4FF3-9ED0-893971DAA228}"/>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4.4241019239096548</c:v>
                </c:pt>
              </c:numCache>
            </c:numRef>
          </c:xVal>
          <c:yVal>
            <c:numLit>
              <c:formatCode>General</c:formatCode>
              <c:ptCount val="1"/>
              <c:pt idx="0">
                <c:v>1</c:v>
              </c:pt>
            </c:numLit>
          </c:yVal>
          <c:smooth val="0"/>
          <c:extLst>
            <c:ext xmlns:c16="http://schemas.microsoft.com/office/drawing/2014/chart" uri="{C3380CC4-5D6E-409C-BE32-E72D297353CC}">
              <c16:uniqueId val="{00000008-BB9D-4FF3-9ED0-893971DAA22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B9D-4FF3-9ED0-893971DAA228}"/>
              </c:ext>
            </c:extLst>
          </c:dPt>
          <c:xVal>
            <c:numRef>
              <c:f>Sheet1!$B$12</c:f>
              <c:numCache>
                <c:formatCode>0.0</c:formatCode>
                <c:ptCount val="1"/>
                <c:pt idx="0">
                  <c:v>4.513074126480582</c:v>
                </c:pt>
              </c:numCache>
            </c:numRef>
          </c:xVal>
          <c:yVal>
            <c:numLit>
              <c:formatCode>General</c:formatCode>
              <c:ptCount val="1"/>
              <c:pt idx="0">
                <c:v>1</c:v>
              </c:pt>
            </c:numLit>
          </c:yVal>
          <c:smooth val="0"/>
          <c:extLst>
            <c:ext xmlns:c16="http://schemas.microsoft.com/office/drawing/2014/chart" uri="{C3380CC4-5D6E-409C-BE32-E72D297353CC}">
              <c16:uniqueId val="{0000000A-BB9D-4FF3-9ED0-893971DAA228}"/>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B9D-4FF3-9ED0-893971DAA22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Thinking about any medicine you were to take at home, were you given any of the following? </c:v>
                  </c:pt>
                </c15:dlblRangeCache>
              </c15:datalabelsRange>
            </c:ext>
            <c:ext xmlns:c16="http://schemas.microsoft.com/office/drawing/2014/chart" uri="{C3380CC4-5D6E-409C-BE32-E72D297353CC}">
              <c16:uniqueId val="{0000000C-BB9D-4FF3-9ED0-893971DAA228}"/>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8.5117563876720936</c:v>
                </c:pt>
              </c:numCache>
            </c:numRef>
          </c:val>
          <c:extLst>
            <c:ext xmlns:c16="http://schemas.microsoft.com/office/drawing/2014/chart" uri="{C3380CC4-5D6E-409C-BE32-E72D297353CC}">
              <c16:uniqueId val="{00000000-B061-4009-B947-8BD050B5C8A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5.8901079548661528E-2</c:v>
                </c:pt>
              </c:numCache>
            </c:numRef>
          </c:val>
          <c:extLst>
            <c:ext xmlns:c16="http://schemas.microsoft.com/office/drawing/2014/chart" uri="{C3380CC4-5D6E-409C-BE32-E72D297353CC}">
              <c16:uniqueId val="{00000001-B061-4009-B947-8BD050B5C8A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0.14391149045658658</c:v>
                </c:pt>
              </c:numCache>
            </c:numRef>
          </c:val>
          <c:extLst>
            <c:ext xmlns:c16="http://schemas.microsoft.com/office/drawing/2014/chart" uri="{C3380CC4-5D6E-409C-BE32-E72D297353CC}">
              <c16:uniqueId val="{00000002-B061-4009-B947-8BD050B5C8A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4.012144758130276E-2</c:v>
                </c:pt>
              </c:numCache>
            </c:numRef>
          </c:val>
          <c:extLst>
            <c:ext xmlns:c16="http://schemas.microsoft.com/office/drawing/2014/chart" uri="{C3380CC4-5D6E-409C-BE32-E72D297353CC}">
              <c16:uniqueId val="{00000003-B061-4009-B947-8BD050B5C8A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0.41886219848385053</c:v>
                </c:pt>
              </c:numCache>
            </c:numRef>
          </c:val>
          <c:extLst>
            <c:ext xmlns:c16="http://schemas.microsoft.com/office/drawing/2014/chart" uri="{C3380CC4-5D6E-409C-BE32-E72D297353CC}">
              <c16:uniqueId val="{00000004-B061-4009-B947-8BD050B5C8A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4.012144758130276E-2</c:v>
                </c:pt>
              </c:numCache>
            </c:numRef>
          </c:val>
          <c:extLst>
            <c:ext xmlns:c16="http://schemas.microsoft.com/office/drawing/2014/chart" uri="{C3380CC4-5D6E-409C-BE32-E72D297353CC}">
              <c16:uniqueId val="{00000005-B061-4009-B947-8BD050B5C8A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0.14391149045658658</c:v>
                </c:pt>
              </c:numCache>
            </c:numRef>
          </c:val>
          <c:extLst>
            <c:ext xmlns:c16="http://schemas.microsoft.com/office/drawing/2014/chart" uri="{C3380CC4-5D6E-409C-BE32-E72D297353CC}">
              <c16:uniqueId val="{00000006-B061-4009-B947-8BD050B5C8A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0.19919515642725649</c:v>
                </c:pt>
              </c:numCache>
            </c:numRef>
          </c:val>
          <c:extLst>
            <c:ext xmlns:c16="http://schemas.microsoft.com/office/drawing/2014/chart" uri="{C3380CC4-5D6E-409C-BE32-E72D297353CC}">
              <c16:uniqueId val="{00000007-B061-4009-B947-8BD050B5C8AC}"/>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8.8719567535446107</c:v>
                </c:pt>
              </c:numCache>
            </c:numRef>
          </c:xVal>
          <c:yVal>
            <c:numLit>
              <c:formatCode>General</c:formatCode>
              <c:ptCount val="1"/>
              <c:pt idx="0">
                <c:v>1</c:v>
              </c:pt>
            </c:numLit>
          </c:yVal>
          <c:smooth val="0"/>
          <c:extLst>
            <c:ext xmlns:c16="http://schemas.microsoft.com/office/drawing/2014/chart" uri="{C3380CC4-5D6E-409C-BE32-E72D297353CC}">
              <c16:uniqueId val="{00000008-B061-4009-B947-8BD050B5C8A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061-4009-B947-8BD050B5C8AC}"/>
              </c:ext>
            </c:extLst>
          </c:dPt>
          <c:xVal>
            <c:numRef>
              <c:f>Sheet1!$B$12</c:f>
              <c:numCache>
                <c:formatCode>0.0</c:formatCode>
                <c:ptCount val="1"/>
                <c:pt idx="0">
                  <c:v>8.9641215045005698</c:v>
                </c:pt>
              </c:numCache>
            </c:numRef>
          </c:xVal>
          <c:yVal>
            <c:numLit>
              <c:formatCode>General</c:formatCode>
              <c:ptCount val="1"/>
              <c:pt idx="0">
                <c:v>1</c:v>
              </c:pt>
            </c:numLit>
          </c:yVal>
          <c:smooth val="0"/>
          <c:extLst>
            <c:ext xmlns:c16="http://schemas.microsoft.com/office/drawing/2014/chart" uri="{C3380CC4-5D6E-409C-BE32-E72D297353CC}">
              <c16:uniqueId val="{0000000A-B061-4009-B947-8BD050B5C8AC}"/>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061-4009-B947-8BD050B5C8A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To what extent did you understand the information you were given about what you should or should not do after leaving the hospital?</c:v>
                  </c:pt>
                </c15:dlblRangeCache>
              </c15:datalabelsRange>
            </c:ext>
            <c:ext xmlns:c16="http://schemas.microsoft.com/office/drawing/2014/chart" uri="{C3380CC4-5D6E-409C-BE32-E72D297353CC}">
              <c16:uniqueId val="{0000000C-B061-4009-B947-8BD050B5C8AC}"/>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6.8686034841489336</c:v>
                </c:pt>
              </c:numCache>
            </c:numRef>
          </c:val>
          <c:extLst>
            <c:ext xmlns:c16="http://schemas.microsoft.com/office/drawing/2014/chart" uri="{C3380CC4-5D6E-409C-BE32-E72D297353CC}">
              <c16:uniqueId val="{00000000-35A2-4215-96A0-1B22CF295D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A2-4215-96A0-1B22CF295D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0.37936147086870875</c:v>
                </c:pt>
              </c:numCache>
            </c:numRef>
          </c:val>
          <c:extLst>
            <c:ext xmlns:c16="http://schemas.microsoft.com/office/drawing/2014/chart" uri="{C3380CC4-5D6E-409C-BE32-E72D297353CC}">
              <c16:uniqueId val="{00000002-35A2-4215-96A0-1B22CF295D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0.10887817403547295</c:v>
                </c:pt>
              </c:numCache>
            </c:numRef>
          </c:val>
          <c:extLst>
            <c:ext xmlns:c16="http://schemas.microsoft.com/office/drawing/2014/chart" uri="{C3380CC4-5D6E-409C-BE32-E72D297353CC}">
              <c16:uniqueId val="{00000003-35A2-4215-96A0-1B22CF295D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1.1366726300438392</c:v>
                </c:pt>
              </c:numCache>
            </c:numRef>
          </c:val>
          <c:extLst>
            <c:ext xmlns:c16="http://schemas.microsoft.com/office/drawing/2014/chart" uri="{C3380CC4-5D6E-409C-BE32-E72D297353CC}">
              <c16:uniqueId val="{00000004-35A2-4215-96A0-1B22CF295D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0.10887817403547118</c:v>
                </c:pt>
              </c:numCache>
            </c:numRef>
          </c:val>
          <c:extLst>
            <c:ext xmlns:c16="http://schemas.microsoft.com/office/drawing/2014/chart" uri="{C3380CC4-5D6E-409C-BE32-E72D297353CC}">
              <c16:uniqueId val="{00000005-35A2-4215-96A0-1B22CF295D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0.39053477001010428</c:v>
                </c:pt>
              </c:numCache>
            </c:numRef>
          </c:val>
          <c:extLst>
            <c:ext xmlns:c16="http://schemas.microsoft.com/office/drawing/2014/chart" uri="{C3380CC4-5D6E-409C-BE32-E72D297353CC}">
              <c16:uniqueId val="{00000006-35A2-4215-96A0-1B22CF295D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0.5697121444876192</c:v>
                </c:pt>
              </c:numCache>
            </c:numRef>
          </c:val>
          <c:extLst>
            <c:ext xmlns:c16="http://schemas.microsoft.com/office/drawing/2014/chart" uri="{C3380CC4-5D6E-409C-BE32-E72D297353CC}">
              <c16:uniqueId val="{00000007-35A2-4215-96A0-1B22CF295DD8}"/>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7.5815502889981854</c:v>
                </c:pt>
              </c:numCache>
            </c:numRef>
          </c:xVal>
          <c:yVal>
            <c:numLit>
              <c:formatCode>General</c:formatCode>
              <c:ptCount val="1"/>
              <c:pt idx="0">
                <c:v>1</c:v>
              </c:pt>
            </c:numLit>
          </c:yVal>
          <c:smooth val="0"/>
          <c:extLst>
            <c:ext xmlns:c16="http://schemas.microsoft.com/office/drawing/2014/chart" uri="{C3380CC4-5D6E-409C-BE32-E72D297353CC}">
              <c16:uniqueId val="{00000008-35A2-4215-96A0-1B22CF295DD8}"/>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A2-4215-96A0-1B22CF295DD8}"/>
              </c:ext>
            </c:extLst>
          </c:dPt>
          <c:xVal>
            <c:numRef>
              <c:f>Sheet1!$B$12</c:f>
              <c:numCache>
                <c:formatCode>0.0</c:formatCode>
                <c:ptCount val="1"/>
                <c:pt idx="0">
                  <c:v>7.9251794440750336</c:v>
                </c:pt>
              </c:numCache>
            </c:numRef>
          </c:xVal>
          <c:yVal>
            <c:numLit>
              <c:formatCode>General</c:formatCode>
              <c:ptCount val="1"/>
              <c:pt idx="0">
                <c:v>1</c:v>
              </c:pt>
            </c:numLit>
          </c:yVal>
          <c:smooth val="0"/>
          <c:extLst>
            <c:ext xmlns:c16="http://schemas.microsoft.com/office/drawing/2014/chart" uri="{C3380CC4-5D6E-409C-BE32-E72D297353CC}">
              <c16:uniqueId val="{0000000A-35A2-4215-96A0-1B22CF295DD8}"/>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A2-4215-96A0-1B22CF295D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Before you left the hospital, were you given any information about what you should or should not do after leaving the hospital?</c:v>
                  </c:pt>
                </c15:dlblRangeCache>
              </c15:datalabelsRange>
            </c:ext>
            <c:ext xmlns:c16="http://schemas.microsoft.com/office/drawing/2014/chart" uri="{C3380CC4-5D6E-409C-BE32-E72D297353CC}">
              <c16:uniqueId val="{0000000C-35A2-4215-96A0-1B22CF295DD8}"/>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DFB1-46C8-9750-0A871099C563}"/>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DFB1-46C8-9750-0A871099C563}"/>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DFB1-46C8-9750-0A871099C563}"/>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DFB1-46C8-9750-0A871099C563}"/>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DFB1-46C8-9750-0A871099C563}"/>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DFB1-46C8-9750-0A871099C563}"/>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DFB1-46C8-9750-0A871099C563}"/>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DFB1-46C8-9750-0A871099C563}"/>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DFB1-46C8-9750-0A871099C563}"/>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DFB1-46C8-9750-0A871099C563}"/>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DFB1-46C8-9750-0A871099C563}"/>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DFB1-46C8-9750-0A871099C563}"/>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DFB1-46C8-9750-0A871099C563}"/>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DFB1-46C8-9750-0A871099C563}"/>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DFB1-46C8-9750-0A871099C56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Sheet1!$B$2:$B$6</c:f>
              <c:numCache>
                <c:formatCode>0.0</c:formatCode>
                <c:ptCount val="5"/>
                <c:pt idx="0">
                  <c:v>6.4793227971120499</c:v>
                </c:pt>
                <c:pt idx="1">
                  <c:v>6.1730568114894711</c:v>
                </c:pt>
                <c:pt idx="2">
                  <c:v>7.2640281458507738</c:v>
                </c:pt>
                <c:pt idx="3" formatCode="General">
                  <c:v>7.5815502889981854</c:v>
                </c:pt>
                <c:pt idx="4">
                  <c:v>5.3106623740122334</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DFB1-46C8-9750-0A871099C56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Sheet1!$C$2:$C$6</c:f>
              <c:numCache>
                <c:formatCode>0.0</c:formatCode>
                <c:ptCount val="5"/>
                <c:pt idx="0">
                  <c:v>7.2955149638519314</c:v>
                </c:pt>
                <c:pt idx="1">
                  <c:v>6.7874547888115169</c:v>
                </c:pt>
                <c:pt idx="2">
                  <c:v>7.637202179542828</c:v>
                </c:pt>
                <c:pt idx="3" formatCode="General">
                  <c:v>7.9251794440750336</c:v>
                </c:pt>
                <c:pt idx="4">
                  <c:v>5.6369996917650518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DFB1-46C8-9750-0A871099C56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4.9514352088637397</c:v>
                </c:pt>
              </c:numCache>
            </c:numRef>
          </c:val>
          <c:extLst>
            <c:ext xmlns:c16="http://schemas.microsoft.com/office/drawing/2014/chart" uri="{C3380CC4-5D6E-409C-BE32-E72D297353CC}">
              <c16:uniqueId val="{00000000-742C-49C5-B0A9-30F15E4C72C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0.37057790091626153</c:v>
                </c:pt>
              </c:numCache>
            </c:numRef>
          </c:val>
          <c:extLst>
            <c:ext xmlns:c16="http://schemas.microsoft.com/office/drawing/2014/chart" uri="{C3380CC4-5D6E-409C-BE32-E72D297353CC}">
              <c16:uniqueId val="{00000001-742C-49C5-B0A9-30F15E4C72C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0.39730485668031967</c:v>
                </c:pt>
              </c:numCache>
            </c:numRef>
          </c:val>
          <c:extLst>
            <c:ext xmlns:c16="http://schemas.microsoft.com/office/drawing/2014/chart" uri="{C3380CC4-5D6E-409C-BE32-E72D297353CC}">
              <c16:uniqueId val="{00000002-742C-49C5-B0A9-30F15E4C72C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0.11076562358239972</c:v>
                </c:pt>
              </c:numCache>
            </c:numRef>
          </c:val>
          <c:extLst>
            <c:ext xmlns:c16="http://schemas.microsoft.com/office/drawing/2014/chart" uri="{C3380CC4-5D6E-409C-BE32-E72D297353CC}">
              <c16:uniqueId val="{00000003-742C-49C5-B0A9-30F15E4C72C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1.1563773344952768</c:v>
                </c:pt>
              </c:numCache>
            </c:numRef>
          </c:val>
          <c:extLst>
            <c:ext xmlns:c16="http://schemas.microsoft.com/office/drawing/2014/chart" uri="{C3380CC4-5D6E-409C-BE32-E72D297353CC}">
              <c16:uniqueId val="{00000004-742C-49C5-B0A9-30F15E4C72C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0.11076562358239972</c:v>
                </c:pt>
              </c:numCache>
            </c:numRef>
          </c:val>
          <c:extLst>
            <c:ext xmlns:c16="http://schemas.microsoft.com/office/drawing/2014/chart" uri="{C3380CC4-5D6E-409C-BE32-E72D297353CC}">
              <c16:uniqueId val="{00000005-742C-49C5-B0A9-30F15E4C72C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0.39730485668031967</c:v>
                </c:pt>
              </c:numCache>
            </c:numRef>
          </c:val>
          <c:extLst>
            <c:ext xmlns:c16="http://schemas.microsoft.com/office/drawing/2014/chart" uri="{C3380CC4-5D6E-409C-BE32-E72D297353CC}">
              <c16:uniqueId val="{00000006-742C-49C5-B0A9-30F15E4C72C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0.3575214769676256</c:v>
                </c:pt>
              </c:numCache>
            </c:numRef>
          </c:val>
          <c:extLst>
            <c:ext xmlns:c16="http://schemas.microsoft.com/office/drawing/2014/chart" uri="{C3380CC4-5D6E-409C-BE32-E72D297353CC}">
              <c16:uniqueId val="{00000007-742C-49C5-B0A9-30F15E4C72CD}"/>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6.2646629003715448</c:v>
                </c:pt>
              </c:numCache>
            </c:numRef>
          </c:xVal>
          <c:yVal>
            <c:numLit>
              <c:formatCode>General</c:formatCode>
              <c:ptCount val="1"/>
              <c:pt idx="0">
                <c:v>1</c:v>
              </c:pt>
            </c:numLit>
          </c:yVal>
          <c:smooth val="0"/>
          <c:extLst>
            <c:ext xmlns:c16="http://schemas.microsoft.com/office/drawing/2014/chart" uri="{C3380CC4-5D6E-409C-BE32-E72D297353CC}">
              <c16:uniqueId val="{00000008-742C-49C5-B0A9-30F15E4C72C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2C-49C5-B0A9-30F15E4C72CD}"/>
              </c:ext>
            </c:extLst>
          </c:dPt>
          <c:xVal>
            <c:numRef>
              <c:f>Sheet1!$B$12</c:f>
              <c:numCache>
                <c:formatCode>0.0</c:formatCode>
                <c:ptCount val="1"/>
                <c:pt idx="0">
                  <c:v>6.408272257290359</c:v>
                </c:pt>
              </c:numCache>
            </c:numRef>
          </c:xVal>
          <c:yVal>
            <c:numLit>
              <c:formatCode>General</c:formatCode>
              <c:ptCount val="1"/>
              <c:pt idx="0">
                <c:v>1</c:v>
              </c:pt>
            </c:numLit>
          </c:yVal>
          <c:smooth val="0"/>
          <c:extLst>
            <c:ext xmlns:c16="http://schemas.microsoft.com/office/drawing/2014/chart" uri="{C3380CC4-5D6E-409C-BE32-E72D297353CC}">
              <c16:uniqueId val="{0000000A-742C-49C5-B0A9-30F15E4C72CD}"/>
            </c:ext>
          </c:extLst>
        </c:ser>
        <c:ser>
          <c:idx val="9"/>
          <c:order val="10"/>
          <c:tx>
            <c:v>label</c:v>
          </c:tx>
          <c:spPr>
            <a:ln w="25400" cap="rnd">
              <a:noFill/>
              <a:round/>
            </a:ln>
            <a:effectLst/>
          </c:spPr>
          <c:marker>
            <c:symbol val="none"/>
          </c:marker>
          <c:dLbls>
            <c:dLbl>
              <c:idx val="0"/>
              <c:tx>
                <c:rich>
                  <a:bodyPr/>
                  <a:lstStyle/>
                  <a:p>
                    <a:fld id="{8E87821D-2508-4CEF-B0A0-662D001CA3E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2C-49C5-B0A9-30F15E4C72C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Q45. After leaving the hospital, did you get enough support from health or social care services to help you recover or manage your condition?</c:v>
                  </c:pt>
                </c15:dlblRangeCache>
              </c15:datalabelsRange>
            </c:ext>
            <c:ext xmlns:c16="http://schemas.microsoft.com/office/drawing/2014/chart" uri="{C3380CC4-5D6E-409C-BE32-E72D297353CC}">
              <c16:uniqueId val="{0000000C-742C-49C5-B0A9-30F15E4C72CD}"/>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6.9379326107353529</c:v>
                </c:pt>
              </c:numCache>
            </c:numRef>
          </c:val>
          <c:extLst>
            <c:ext xmlns:c16="http://schemas.microsoft.com/office/drawing/2014/chart" uri="{C3380CC4-5D6E-409C-BE32-E72D297353CC}">
              <c16:uniqueId val="{00000000-2FAE-4662-B907-C85A6E12139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0.10710411207958526</c:v>
                </c:pt>
              </c:numCache>
            </c:numRef>
          </c:val>
          <c:extLst>
            <c:ext xmlns:c16="http://schemas.microsoft.com/office/drawing/2014/chart" uri="{C3380CC4-5D6E-409C-BE32-E72D297353CC}">
              <c16:uniqueId val="{00000001-2FAE-4662-B907-C85A6E12139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0.36778887775025915</c:v>
                </c:pt>
              </c:numCache>
            </c:numRef>
          </c:val>
          <c:extLst>
            <c:ext xmlns:c16="http://schemas.microsoft.com/office/drawing/2014/chart" uri="{C3380CC4-5D6E-409C-BE32-E72D297353CC}">
              <c16:uniqueId val="{00000002-2FAE-4662-B907-C85A6E12139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0.10253678933368171</c:v>
                </c:pt>
              </c:numCache>
            </c:numRef>
          </c:val>
          <c:extLst>
            <c:ext xmlns:c16="http://schemas.microsoft.com/office/drawing/2014/chart" uri="{C3380CC4-5D6E-409C-BE32-E72D297353CC}">
              <c16:uniqueId val="{00000003-2FAE-4662-B907-C85A6E12139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1.0704694769237655</c:v>
                </c:pt>
              </c:numCache>
            </c:numRef>
          </c:val>
          <c:extLst>
            <c:ext xmlns:c16="http://schemas.microsoft.com/office/drawing/2014/chart" uri="{C3380CC4-5D6E-409C-BE32-E72D297353CC}">
              <c16:uniqueId val="{00000004-2FAE-4662-B907-C85A6E12139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0.10253678933368171</c:v>
                </c:pt>
              </c:numCache>
            </c:numRef>
          </c:val>
          <c:extLst>
            <c:ext xmlns:c16="http://schemas.microsoft.com/office/drawing/2014/chart" uri="{C3380CC4-5D6E-409C-BE32-E72D297353CC}">
              <c16:uniqueId val="{00000005-2FAE-4662-B907-C85A6E12139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0.36778887775025915</c:v>
                </c:pt>
              </c:numCache>
            </c:numRef>
          </c:val>
          <c:extLst>
            <c:ext xmlns:c16="http://schemas.microsoft.com/office/drawing/2014/chart" uri="{C3380CC4-5D6E-409C-BE32-E72D297353CC}">
              <c16:uniqueId val="{00000006-2FAE-4662-B907-C85A6E12139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0.30423156714788391</c:v>
                </c:pt>
              </c:numCache>
            </c:numRef>
          </c:val>
          <c:extLst>
            <c:ext xmlns:c16="http://schemas.microsoft.com/office/drawing/2014/chart" uri="{C3380CC4-5D6E-409C-BE32-E72D297353CC}">
              <c16:uniqueId val="{00000007-2FAE-4662-B907-C85A6E121392}"/>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7.9932011057991339</c:v>
                </c:pt>
              </c:numCache>
            </c:numRef>
          </c:xVal>
          <c:yVal>
            <c:numLit>
              <c:formatCode>General</c:formatCode>
              <c:ptCount val="1"/>
              <c:pt idx="0">
                <c:v>1</c:v>
              </c:pt>
            </c:numLit>
          </c:yVal>
          <c:smooth val="0"/>
          <c:extLst>
            <c:ext xmlns:c16="http://schemas.microsoft.com/office/drawing/2014/chart" uri="{C3380CC4-5D6E-409C-BE32-E72D297353CC}">
              <c16:uniqueId val="{00000008-2FAE-4662-B907-C85A6E12139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FAE-4662-B907-C85A6E121392}"/>
              </c:ext>
            </c:extLst>
          </c:dPt>
          <c:xVal>
            <c:numRef>
              <c:f>Sheet1!$B$12</c:f>
              <c:numCache>
                <c:formatCode>0.0</c:formatCode>
                <c:ptCount val="1"/>
                <c:pt idx="0">
                  <c:v>8.0505971283607618</c:v>
                </c:pt>
              </c:numCache>
            </c:numRef>
          </c:xVal>
          <c:yVal>
            <c:numLit>
              <c:formatCode>General</c:formatCode>
              <c:ptCount val="1"/>
              <c:pt idx="0">
                <c:v>1</c:v>
              </c:pt>
            </c:numLit>
          </c:yVal>
          <c:smooth val="0"/>
          <c:extLst>
            <c:ext xmlns:c16="http://schemas.microsoft.com/office/drawing/2014/chart" uri="{C3380CC4-5D6E-409C-BE32-E72D297353CC}">
              <c16:uniqueId val="{0000000A-2FAE-4662-B907-C85A6E121392}"/>
            </c:ext>
          </c:extLst>
        </c:ser>
        <c:ser>
          <c:idx val="9"/>
          <c:order val="10"/>
          <c:tx>
            <c:v>label</c:v>
          </c:tx>
          <c:spPr>
            <a:ln w="25400" cap="rnd">
              <a:noFill/>
              <a:round/>
            </a:ln>
            <a:effectLst/>
          </c:spPr>
          <c:marker>
            <c:symbol val="none"/>
          </c:marker>
          <c:dLbls>
            <c:dLbl>
              <c:idx val="0"/>
              <c:tx>
                <c:rich>
                  <a:bodyPr/>
                  <a:lstStyle/>
                  <a:p>
                    <a:fld id="{0B786DAF-08AE-4DDA-96A0-F29F70943CF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FAE-4662-B907-C85A6E12139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Q44. Did hospital staff discuss with you whether you may need any further health or social care services after leaving the hospital?</c:v>
                  </c:pt>
                </c15:dlblRangeCache>
              </c15:datalabelsRange>
            </c:ext>
            <c:ext xmlns:c16="http://schemas.microsoft.com/office/drawing/2014/chart" uri="{C3380CC4-5D6E-409C-BE32-E72D297353CC}">
              <c16:uniqueId val="{0000000C-2FAE-4662-B907-C85A6E121392}"/>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5.5911129814390321</c:v>
                </c:pt>
              </c:numCache>
            </c:numRef>
          </c:val>
          <c:extLst>
            <c:ext xmlns:c16="http://schemas.microsoft.com/office/drawing/2014/chart" uri="{C3380CC4-5D6E-409C-BE32-E72D297353CC}">
              <c16:uniqueId val="{00000000-1208-41B4-AEB9-4665254A2AE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0.62785932551754353</c:v>
                </c:pt>
              </c:numCache>
            </c:numRef>
          </c:val>
          <c:extLst>
            <c:ext xmlns:c16="http://schemas.microsoft.com/office/drawing/2014/chart" uri="{C3380CC4-5D6E-409C-BE32-E72D297353CC}">
              <c16:uniqueId val="{00000001-1208-41B4-AEB9-4665254A2AE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0.50633069669342401</c:v>
                </c:pt>
              </c:numCache>
            </c:numRef>
          </c:val>
          <c:extLst>
            <c:ext xmlns:c16="http://schemas.microsoft.com/office/drawing/2014/chart" uri="{C3380CC4-5D6E-409C-BE32-E72D297353CC}">
              <c16:uniqueId val="{00000002-1208-41B4-AEB9-4665254A2AE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0.14116121264352977</c:v>
                </c:pt>
              </c:numCache>
            </c:numRef>
          </c:val>
          <c:extLst>
            <c:ext xmlns:c16="http://schemas.microsoft.com/office/drawing/2014/chart" uri="{C3380CC4-5D6E-409C-BE32-E72D297353CC}">
              <c16:uniqueId val="{00000003-1208-41B4-AEB9-4665254A2AE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1.4737029552261198</c:v>
                </c:pt>
              </c:numCache>
            </c:numRef>
          </c:val>
          <c:extLst>
            <c:ext xmlns:c16="http://schemas.microsoft.com/office/drawing/2014/chart" uri="{C3380CC4-5D6E-409C-BE32-E72D297353CC}">
              <c16:uniqueId val="{00000004-1208-41B4-AEB9-4665254A2AE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0.14116121264352977</c:v>
                </c:pt>
              </c:numCache>
            </c:numRef>
          </c:val>
          <c:extLst>
            <c:ext xmlns:c16="http://schemas.microsoft.com/office/drawing/2014/chart" uri="{C3380CC4-5D6E-409C-BE32-E72D297353CC}">
              <c16:uniqueId val="{00000005-1208-41B4-AEB9-4665254A2AE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0.50633069669342312</c:v>
                </c:pt>
              </c:numCache>
            </c:numRef>
          </c:val>
          <c:extLst>
            <c:ext xmlns:c16="http://schemas.microsoft.com/office/drawing/2014/chart" uri="{C3380CC4-5D6E-409C-BE32-E72D297353CC}">
              <c16:uniqueId val="{00000006-1208-41B4-AEB9-4665254A2AE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0.64621124697492505</c:v>
                </c:pt>
              </c:numCache>
            </c:numRef>
          </c:val>
          <c:extLst>
            <c:ext xmlns:c16="http://schemas.microsoft.com/office/drawing/2014/chart" uri="{C3380CC4-5D6E-409C-BE32-E72D297353CC}">
              <c16:uniqueId val="{00000007-1208-41B4-AEB9-4665254A2AE5}"/>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7.4199091925023044</c:v>
                </c:pt>
              </c:numCache>
            </c:numRef>
          </c:xVal>
          <c:yVal>
            <c:numLit>
              <c:formatCode>General</c:formatCode>
              <c:ptCount val="1"/>
              <c:pt idx="0">
                <c:v>1</c:v>
              </c:pt>
            </c:numLit>
          </c:yVal>
          <c:smooth val="0"/>
          <c:extLst>
            <c:ext xmlns:c16="http://schemas.microsoft.com/office/drawing/2014/chart" uri="{C3380CC4-5D6E-409C-BE32-E72D297353CC}">
              <c16:uniqueId val="{00000008-1208-41B4-AEB9-4665254A2AE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208-41B4-AEB9-4665254A2AE5}"/>
              </c:ext>
            </c:extLst>
          </c:dPt>
          <c:xVal>
            <c:numRef>
              <c:f>Sheet1!$B$12</c:f>
              <c:numCache>
                <c:formatCode>0.0</c:formatCode>
                <c:ptCount val="1"/>
                <c:pt idx="0">
                  <c:v>7.6033156939065893</c:v>
                </c:pt>
              </c:numCache>
            </c:numRef>
          </c:xVal>
          <c:yVal>
            <c:numLit>
              <c:formatCode>General</c:formatCode>
              <c:ptCount val="1"/>
              <c:pt idx="0">
                <c:v>1</c:v>
              </c:pt>
            </c:numLit>
          </c:yVal>
          <c:smooth val="0"/>
          <c:extLst>
            <c:ext xmlns:c16="http://schemas.microsoft.com/office/drawing/2014/chart" uri="{C3380CC4-5D6E-409C-BE32-E72D297353CC}">
              <c16:uniqueId val="{0000000A-1208-41B4-AEB9-4665254A2AE5}"/>
            </c:ext>
          </c:extLst>
        </c:ser>
        <c:ser>
          <c:idx val="9"/>
          <c:order val="10"/>
          <c:tx>
            <c:v>label</c:v>
          </c:tx>
          <c:spPr>
            <a:ln w="25400" cap="rnd">
              <a:noFill/>
              <a:round/>
            </a:ln>
            <a:effectLst/>
          </c:spPr>
          <c:marker>
            <c:symbol val="none"/>
          </c:marker>
          <c:dLbls>
            <c:dLbl>
              <c:idx val="0"/>
              <c:tx>
                <c:rich>
                  <a:bodyPr/>
                  <a:lstStyle/>
                  <a:p>
                    <a:fld id="{177333BF-B4EC-43B3-9BC6-E6D1BE8ECF62}"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208-41B4-AEB9-4665254A2AE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Q43. Did hospital staff tell you who to contact if you were worried about your condition or treatment after you left hospital?</c:v>
                  </c:pt>
                </c15:dlblRangeCache>
              </c15:datalabelsRange>
            </c:ext>
            <c:ext xmlns:c16="http://schemas.microsoft.com/office/drawing/2014/chart" uri="{C3380CC4-5D6E-409C-BE32-E72D297353CC}">
              <c16:uniqueId val="{0000000C-1208-41B4-AEB9-4665254A2AE5}"/>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Walsall Healthcare NHS Trust</c:v>
                </c:pt>
                <c:pt idx="2">
                  <c:v>University Hospitals Coventry and Warwickshire NHS Trust</c:v>
                </c:pt>
                <c:pt idx="3">
                  <c:v>University Hospitals Birmingham NHS Foundation Trust</c:v>
                </c:pt>
                <c:pt idx="4">
                  <c:v>Worcestershire Acute Hospitals NHS Trust</c:v>
                </c:pt>
              </c:strCache>
            </c:strRef>
          </c:cat>
          <c:val>
            <c:numRef>
              <c:f>Sheet1!$B$2:$B$6</c:f>
              <c:numCache>
                <c:formatCode>0.0</c:formatCode>
                <c:ptCount val="5"/>
                <c:pt idx="0">
                  <c:v>8.1090479718746664</c:v>
                </c:pt>
                <c:pt idx="1">
                  <c:v>8.4315468383428307</c:v>
                </c:pt>
                <c:pt idx="2">
                  <c:v>8.6409573908693851</c:v>
                </c:pt>
                <c:pt idx="3">
                  <c:v>8.6799077013941215</c:v>
                </c:pt>
                <c:pt idx="4">
                  <c:v>8.7107964061054304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6A-4270-AA0B-EF8D23B7A3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Walsall Healthcare NHS Trust</c:v>
                </c:pt>
                <c:pt idx="2">
                  <c:v>University Hospitals Coventry and Warwickshire NHS Trust</c:v>
                </c:pt>
                <c:pt idx="3">
                  <c:v>University Hospitals Birmingham NHS Foundation Trust</c:v>
                </c:pt>
                <c:pt idx="4">
                  <c:v>Worcestershire Acute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6A-4270-AA0B-EF8D23B7A3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University Hospitals of Derby and Burton NHS Foundation Trust</c:v>
                </c:pt>
                <c:pt idx="3">
                  <c:v>Sherwood Forest Hospitals NHS Foundation Trust</c:v>
                </c:pt>
                <c:pt idx="4">
                  <c:v>South Warwickshire University NHS Foundation Trust</c:v>
                </c:pt>
              </c:strCache>
            </c:strRef>
          </c:cat>
          <c:val>
            <c:numRef>
              <c:f>Sheet1!$B$2:$B$6</c:f>
              <c:numCache>
                <c:formatCode>0.0</c:formatCode>
                <c:ptCount val="5"/>
                <c:pt idx="0">
                  <c:v>9.724817054620285</c:v>
                </c:pt>
                <c:pt idx="1">
                  <c:v>9.5900769345265697</c:v>
                </c:pt>
                <c:pt idx="2">
                  <c:v>9.1693045389174053</c:v>
                </c:pt>
                <c:pt idx="3">
                  <c:v>9.1616000322117479</c:v>
                </c:pt>
                <c:pt idx="4">
                  <c:v>9.1508375244732427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E2-44CD-8236-528A275BA8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University Hospitals of Derby and Burton NHS Foundation Trust</c:v>
                </c:pt>
                <c:pt idx="3">
                  <c:v>Sherwood Forest Hospitals NHS Foundation Trust</c:v>
                </c:pt>
                <c:pt idx="4">
                  <c:v>South Warwickshire University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E2-44CD-8236-528A275BA8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8.1090479718746664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D4F-4B56-8089-02DA1049A1E4}"/>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8.4048281024271496</c:v>
                </c:pt>
                <c:pt idx="2">
                  <c:v>8.4119450142129288</c:v>
                </c:pt>
                <c:pt idx="3">
                  <c:v>8.4315468383428307</c:v>
                </c:pt>
                <c:pt idx="4">
                  <c:v>8.450454329708311</c:v>
                </c:pt>
                <c:pt idx="5">
                  <c:v>8.5474103464626747</c:v>
                </c:pt>
                <c:pt idx="6">
                  <c:v>8.5642534116425182</c:v>
                </c:pt>
                <c:pt idx="7">
                  <c:v>8.5692639612031485</c:v>
                </c:pt>
                <c:pt idx="8">
                  <c:v>8.5696249031387204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D4F-4B56-8089-02DA1049A1E4}"/>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8.6409573908693851</c:v>
                </c:pt>
                <c:pt idx="10">
                  <c:v>8.6799077013941215</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D4F-4B56-8089-02DA1049A1E4}"/>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8.6865491795907488</c:v>
                </c:pt>
                <c:pt idx="12">
                  <c:v>8.7107964061054304</c:v>
                </c:pt>
                <c:pt idx="13">
                  <c:v>8.7158587910408727</c:v>
                </c:pt>
                <c:pt idx="14">
                  <c:v>8.7161817858009609</c:v>
                </c:pt>
                <c:pt idx="15">
                  <c:v>8.7167029038489741</c:v>
                </c:pt>
                <c:pt idx="16">
                  <c:v>8.7290858396846041</c:v>
                </c:pt>
                <c:pt idx="17">
                  <c:v>8.732012805353035</c:v>
                </c:pt>
                <c:pt idx="18">
                  <c:v>8.7613831505518807</c:v>
                </c:pt>
                <c:pt idx="19">
                  <c:v>8.7671289214830104</c:v>
                </c:pt>
                <c:pt idx="20">
                  <c:v>8.7752491832003905</c:v>
                </c:pt>
                <c:pt idx="21">
                  <c:v>8.7784786486974493</c:v>
                </c:pt>
                <c:pt idx="22">
                  <c:v>8.7799276189244111</c:v>
                </c:pt>
                <c:pt idx="23">
                  <c:v>8.7848978905044923</c:v>
                </c:pt>
                <c:pt idx="24">
                  <c:v>8.8075502845086895</c:v>
                </c:pt>
                <c:pt idx="25">
                  <c:v>8.8173767594158097</c:v>
                </c:pt>
                <c:pt idx="26">
                  <c:v>8.8193189997872352</c:v>
                </c:pt>
                <c:pt idx="27">
                  <c:v>8.8283626946599512</c:v>
                </c:pt>
                <c:pt idx="28">
                  <c:v>8.8295527057460248</c:v>
                </c:pt>
                <c:pt idx="29">
                  <c:v>8.835834786972395</c:v>
                </c:pt>
                <c:pt idx="30">
                  <c:v>8.8417597497257159</c:v>
                </c:pt>
                <c:pt idx="31">
                  <c:v>8.8499196087640257</c:v>
                </c:pt>
                <c:pt idx="32">
                  <c:v>8.85244680288449</c:v>
                </c:pt>
                <c:pt idx="33">
                  <c:v>8.8568449690497744</c:v>
                </c:pt>
                <c:pt idx="34">
                  <c:v>8.8586877290525265</c:v>
                </c:pt>
                <c:pt idx="35">
                  <c:v>8.8697355569138985</c:v>
                </c:pt>
                <c:pt idx="36">
                  <c:v>8.8710133818257475</c:v>
                </c:pt>
                <c:pt idx="37">
                  <c:v>8.8888795045342963</c:v>
                </c:pt>
                <c:pt idx="38">
                  <c:v>8.8898387962700625</c:v>
                </c:pt>
                <c:pt idx="39">
                  <c:v>8.8937097323969621</c:v>
                </c:pt>
                <c:pt idx="40">
                  <c:v>8.9087150396969061</c:v>
                </c:pt>
                <c:pt idx="41">
                  <c:v>8.9121529135760227</c:v>
                </c:pt>
                <c:pt idx="42">
                  <c:v>8.9159585809253752</c:v>
                </c:pt>
                <c:pt idx="43">
                  <c:v>8.9289788796377874</c:v>
                </c:pt>
                <c:pt idx="44">
                  <c:v>8.9298658075195299</c:v>
                </c:pt>
                <c:pt idx="45">
                  <c:v>8.9348283064397567</c:v>
                </c:pt>
                <c:pt idx="46">
                  <c:v>8.9376152807884708</c:v>
                </c:pt>
                <c:pt idx="47">
                  <c:v>8.9450652644017588</c:v>
                </c:pt>
                <c:pt idx="48">
                  <c:v>8.945727381018914</c:v>
                </c:pt>
                <c:pt idx="49">
                  <c:v>8.9521008427371136</c:v>
                </c:pt>
                <c:pt idx="50">
                  <c:v>8.9573532110363008</c:v>
                </c:pt>
                <c:pt idx="51">
                  <c:v>8.9588016732640376</c:v>
                </c:pt>
                <c:pt idx="52">
                  <c:v>8.9618877552672629</c:v>
                </c:pt>
                <c:pt idx="53">
                  <c:v>8.9641268450714406</c:v>
                </c:pt>
                <c:pt idx="54">
                  <c:v>8.9708191875875034</c:v>
                </c:pt>
                <c:pt idx="55">
                  <c:v>8.9764115360117778</c:v>
                </c:pt>
                <c:pt idx="56">
                  <c:v>8.9775446979133164</c:v>
                </c:pt>
                <c:pt idx="57">
                  <c:v>8.9813203378733668</c:v>
                </c:pt>
                <c:pt idx="58">
                  <c:v>8.9823162573922932</c:v>
                </c:pt>
                <c:pt idx="59">
                  <c:v>8.9824971459619452</c:v>
                </c:pt>
                <c:pt idx="60">
                  <c:v>8.9880202061542338</c:v>
                </c:pt>
                <c:pt idx="61">
                  <c:v>8.9978689686042479</c:v>
                </c:pt>
                <c:pt idx="62">
                  <c:v>9.0024486973878979</c:v>
                </c:pt>
                <c:pt idx="63">
                  <c:v>9.0077175545623351</c:v>
                </c:pt>
                <c:pt idx="64">
                  <c:v>9.0114840011519988</c:v>
                </c:pt>
                <c:pt idx="65">
                  <c:v>9.013014669863388</c:v>
                </c:pt>
                <c:pt idx="66">
                  <c:v>9.0147179613628943</c:v>
                </c:pt>
                <c:pt idx="67">
                  <c:v>9.0263201417398076</c:v>
                </c:pt>
                <c:pt idx="68">
                  <c:v>9.030136430019267</c:v>
                </c:pt>
                <c:pt idx="69">
                  <c:v>9.045766361069326</c:v>
                </c:pt>
                <c:pt idx="70">
                  <c:v>9.0459424187457973</c:v>
                </c:pt>
                <c:pt idx="71">
                  <c:v>9.0501628736599233</c:v>
                </c:pt>
                <c:pt idx="72">
                  <c:v>9.0521797537137996</c:v>
                </c:pt>
                <c:pt idx="73">
                  <c:v>9.0639017062298741</c:v>
                </c:pt>
                <c:pt idx="74">
                  <c:v>9.066582466628283</c:v>
                </c:pt>
                <c:pt idx="75">
                  <c:v>9.0732082317551601</c:v>
                </c:pt>
                <c:pt idx="76">
                  <c:v>9.0773177381630674</c:v>
                </c:pt>
                <c:pt idx="77">
                  <c:v>9.0797558641866143</c:v>
                </c:pt>
                <c:pt idx="78">
                  <c:v>9.0806807580437905</c:v>
                </c:pt>
                <c:pt idx="79">
                  <c:v>9.0817135972303813</c:v>
                </c:pt>
                <c:pt idx="80">
                  <c:v>9.0895898980048759</c:v>
                </c:pt>
                <c:pt idx="81">
                  <c:v>9.0951696175098178</c:v>
                </c:pt>
                <c:pt idx="82">
                  <c:v>9.0999773865079092</c:v>
                </c:pt>
                <c:pt idx="83">
                  <c:v>9.1075903532241664</c:v>
                </c:pt>
                <c:pt idx="84">
                  <c:v>9.1082029300186829</c:v>
                </c:pt>
                <c:pt idx="85">
                  <c:v>9.1088049329038991</c:v>
                </c:pt>
                <c:pt idx="86">
                  <c:v>9.1159561949430206</c:v>
                </c:pt>
                <c:pt idx="87">
                  <c:v>9.122957133798252</c:v>
                </c:pt>
                <c:pt idx="88">
                  <c:v>9.12348662828032</c:v>
                </c:pt>
                <c:pt idx="89">
                  <c:v>9.1245616901690632</c:v>
                </c:pt>
                <c:pt idx="90">
                  <c:v>9.1386586146775759</c:v>
                </c:pt>
                <c:pt idx="91">
                  <c:v>9.1445386218641822</c:v>
                </c:pt>
                <c:pt idx="92">
                  <c:v>9.1451009295860466</c:v>
                </c:pt>
                <c:pt idx="93">
                  <c:v>9.1500410072069673</c:v>
                </c:pt>
                <c:pt idx="94">
                  <c:v>9.1508375244732427</c:v>
                </c:pt>
                <c:pt idx="95">
                  <c:v>9.1584077526338561</c:v>
                </c:pt>
                <c:pt idx="96">
                  <c:v>9.1616000322117479</c:v>
                </c:pt>
                <c:pt idx="97">
                  <c:v>9.1616976767238807</c:v>
                </c:pt>
                <c:pt idx="98">
                  <c:v>9.164895718919766</c:v>
                </c:pt>
                <c:pt idx="99">
                  <c:v>9.1653277264534481</c:v>
                </c:pt>
                <c:pt idx="100">
                  <c:v>9.1683839038678538</c:v>
                </c:pt>
                <c:pt idx="101">
                  <c:v>9.1693045389174053</c:v>
                </c:pt>
                <c:pt idx="102">
                  <c:v>9.1703042678443847</c:v>
                </c:pt>
                <c:pt idx="103">
                  <c:v>9.1776490555533758</c:v>
                </c:pt>
                <c:pt idx="104">
                  <c:v>9.1836967700347483</c:v>
                </c:pt>
                <c:pt idx="105">
                  <c:v>9.1839774348091723</c:v>
                </c:pt>
                <c:pt idx="106">
                  <c:v>9.1957275872696354</c:v>
                </c:pt>
                <c:pt idx="107">
                  <c:v>9.1963443484703831</c:v>
                </c:pt>
                <c:pt idx="108">
                  <c:v>9.1972907349246906</c:v>
                </c:pt>
                <c:pt idx="109">
                  <c:v>9.2239100266355276</c:v>
                </c:pt>
                <c:pt idx="110">
                  <c:v>9.2280425688810084</c:v>
                </c:pt>
                <c:pt idx="111">
                  <c:v>9.2362688366415995</c:v>
                </c:pt>
                <c:pt idx="112">
                  <c:v>9.2399156883889138</c:v>
                </c:pt>
                <c:pt idx="113">
                  <c:v>9.2431473171420837</c:v>
                </c:pt>
                <c:pt idx="114">
                  <c:v>9.2479714079444282</c:v>
                </c:pt>
                <c:pt idx="115">
                  <c:v>9.2623441085209866</c:v>
                </c:pt>
                <c:pt idx="116">
                  <c:v>9.2696104522864502</c:v>
                </c:pt>
                <c:pt idx="117">
                  <c:v>9.2910091956259269</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D4F-4B56-8089-02DA1049A1E4}"/>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9.3026658555513997</c:v>
                </c:pt>
                <c:pt idx="119">
                  <c:v>9.3470886816474241</c:v>
                </c:pt>
                <c:pt idx="120">
                  <c:v>9.3547970561025693</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D4F-4B56-8089-02DA1049A1E4}"/>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9.3784095717723091</c:v>
                </c:pt>
                <c:pt idx="122">
                  <c:v>9.4135781828156979</c:v>
                </c:pt>
                <c:pt idx="123">
                  <c:v>9.5039148645937708</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D4F-4B56-8089-02DA1049A1E4}"/>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9.5900769345265697</c:v>
                </c:pt>
                <c:pt idx="125">
                  <c:v>9.5962713819697587</c:v>
                </c:pt>
                <c:pt idx="126">
                  <c:v>9.6002036903057082</c:v>
                </c:pt>
                <c:pt idx="127">
                  <c:v>9.6505510599398434</c:v>
                </c:pt>
                <c:pt idx="128">
                  <c:v>9.7020303878348049</c:v>
                </c:pt>
                <c:pt idx="129">
                  <c:v>9.724817054620285</c:v>
                </c:pt>
                <c:pt idx="130">
                  <c:v>9.7946867028093294</c:v>
                </c:pt>
              </c:numCache>
            </c:numRef>
          </c:val>
          <c:extLst>
            <c:ext xmlns:c16="http://schemas.microsoft.com/office/drawing/2014/chart" uri="{C3380CC4-5D6E-409C-BE32-E72D297353CC}">
              <c16:uniqueId val="{00000006-2D4F-4B56-8089-02DA1049A1E4}"/>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9.1616000322117479</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D4F-4B56-8089-02DA1049A1E4}"/>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34438740683860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8.1090479718746664</c:v>
                </c:pt>
              </c:numCache>
            </c:numRef>
          </c:val>
          <c:extLst>
            <c:ext xmlns:c16="http://schemas.microsoft.com/office/drawing/2014/chart" uri="{C3380CC4-5D6E-409C-BE32-E72D297353CC}">
              <c16:uniqueId val="{00000000-B5B4-4D21-A9B7-6176F8BB0F5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0.3392762468340802</c:v>
                </c:pt>
              </c:numCache>
            </c:numRef>
          </c:val>
          <c:extLst>
            <c:ext xmlns:c16="http://schemas.microsoft.com/office/drawing/2014/chart" uri="{C3380CC4-5D6E-409C-BE32-E72D297353CC}">
              <c16:uniqueId val="{00000001-B5B4-4D21-A9B7-6176F8BB0F5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0.20724710916939415</c:v>
                </c:pt>
              </c:numCache>
            </c:numRef>
          </c:val>
          <c:extLst>
            <c:ext xmlns:c16="http://schemas.microsoft.com/office/drawing/2014/chart" uri="{C3380CC4-5D6E-409C-BE32-E72D297353CC}">
              <c16:uniqueId val="{00000002-B5B4-4D21-A9B7-6176F8BB0F5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5.7778944548035227E-2</c:v>
                </c:pt>
              </c:numCache>
            </c:numRef>
          </c:val>
          <c:extLst>
            <c:ext xmlns:c16="http://schemas.microsoft.com/office/drawing/2014/chart" uri="{C3380CC4-5D6E-409C-BE32-E72D297353CC}">
              <c16:uniqueId val="{00000003-B5B4-4D21-A9B7-6176F8BB0F5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0.60320395196172427</c:v>
                </c:pt>
              </c:numCache>
            </c:numRef>
          </c:val>
          <c:extLst>
            <c:ext xmlns:c16="http://schemas.microsoft.com/office/drawing/2014/chart" uri="{C3380CC4-5D6E-409C-BE32-E72D297353CC}">
              <c16:uniqueId val="{00000004-B5B4-4D21-A9B7-6176F8BB0F5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5.7778944548035227E-2</c:v>
                </c:pt>
              </c:numCache>
            </c:numRef>
          </c:val>
          <c:extLst>
            <c:ext xmlns:c16="http://schemas.microsoft.com/office/drawing/2014/chart" uri="{C3380CC4-5D6E-409C-BE32-E72D297353CC}">
              <c16:uniqueId val="{00000005-B5B4-4D21-A9B7-6176F8BB0F5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0.20724710916939415</c:v>
                </c:pt>
              </c:numCache>
            </c:numRef>
          </c:val>
          <c:extLst>
            <c:ext xmlns:c16="http://schemas.microsoft.com/office/drawing/2014/chart" uri="{C3380CC4-5D6E-409C-BE32-E72D297353CC}">
              <c16:uniqueId val="{00000006-B5B4-4D21-A9B7-6176F8BB0F5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0.21310642470399976</c:v>
                </c:pt>
              </c:numCache>
            </c:numRef>
          </c:val>
          <c:extLst>
            <c:ext xmlns:c16="http://schemas.microsoft.com/office/drawing/2014/chart" uri="{C3380CC4-5D6E-409C-BE32-E72D297353CC}">
              <c16:uniqueId val="{00000007-B5B4-4D21-A9B7-6176F8BB0F53}"/>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9.1616000322117479</c:v>
                </c:pt>
              </c:numCache>
            </c:numRef>
          </c:xVal>
          <c:yVal>
            <c:numLit>
              <c:formatCode>General</c:formatCode>
              <c:ptCount val="1"/>
              <c:pt idx="0">
                <c:v>1</c:v>
              </c:pt>
            </c:numLit>
          </c:yVal>
          <c:smooth val="0"/>
          <c:extLst>
            <c:ext xmlns:c16="http://schemas.microsoft.com/office/drawing/2014/chart" uri="{C3380CC4-5D6E-409C-BE32-E72D297353CC}">
              <c16:uniqueId val="{00000008-B5B4-4D21-A9B7-6176F8BB0F5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B4-4D21-A9B7-6176F8BB0F53}"/>
              </c:ext>
            </c:extLst>
          </c:dPt>
          <c:xVal>
            <c:numRef>
              <c:f>Sheet1!$B$12</c:f>
              <c:numCache>
                <c:formatCode>0.0</c:formatCode>
                <c:ptCount val="1"/>
                <c:pt idx="0">
                  <c:v>9.0149522484070381</c:v>
                </c:pt>
              </c:numCache>
            </c:numRef>
          </c:xVal>
          <c:yVal>
            <c:numLit>
              <c:formatCode>General</c:formatCode>
              <c:ptCount val="1"/>
              <c:pt idx="0">
                <c:v>1</c:v>
              </c:pt>
            </c:numLit>
          </c:yVal>
          <c:smooth val="0"/>
          <c:extLst>
            <c:ext xmlns:c16="http://schemas.microsoft.com/office/drawing/2014/chart" uri="{C3380CC4-5D6E-409C-BE32-E72D297353CC}">
              <c16:uniqueId val="{0000000A-B5B4-4D21-A9B7-6176F8BB0F53}"/>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B4-4D21-A9B7-6176F8BB0F5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Q46. Overall, did you feel you were treated with kindness and compassion while you were in the hospital?</c:v>
                  </c:pt>
                </c15:dlblRangeCache>
              </c15:datalabelsRange>
            </c:ext>
            <c:ext xmlns:c16="http://schemas.microsoft.com/office/drawing/2014/chart" uri="{C3380CC4-5D6E-409C-BE32-E72D297353CC}">
              <c16:uniqueId val="{0000000C-B5B4-4D21-A9B7-6176F8BB0F53}"/>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Coventry and Warwickshire NHS Trust</c:v>
                </c:pt>
                <c:pt idx="2">
                  <c:v>Walsall Healthcare NHS Trust</c:v>
                </c:pt>
                <c:pt idx="3">
                  <c:v>The Shrewsbury and Telford Hospital NHS Trust</c:v>
                </c:pt>
                <c:pt idx="4">
                  <c:v>University Hospitals Birmingham NHS Foundation Trust</c:v>
                </c:pt>
              </c:strCache>
            </c:strRef>
          </c:cat>
          <c:val>
            <c:numRef>
              <c:f>Sheet1!$B$2:$B$6</c:f>
              <c:numCache>
                <c:formatCode>0.0</c:formatCode>
                <c:ptCount val="5"/>
                <c:pt idx="0">
                  <c:v>8.4456704207883195</c:v>
                </c:pt>
                <c:pt idx="1">
                  <c:v>8.6248447466634737</c:v>
                </c:pt>
                <c:pt idx="2">
                  <c:v>8.8234138795948329</c:v>
                </c:pt>
                <c:pt idx="3">
                  <c:v>8.8458229669693367</c:v>
                </c:pt>
                <c:pt idx="4">
                  <c:v>8.8466726082471343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Coventry and Warwickshire NHS Trust</c:v>
                </c:pt>
                <c:pt idx="2">
                  <c:v>Walsall Healthcare NHS Trust</c:v>
                </c:pt>
                <c:pt idx="3">
                  <c:v>The Shrewsbury and Telford Hospital NHS Trust</c:v>
                </c:pt>
                <c:pt idx="4">
                  <c:v>University Hospitals Birmingham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Birmingham Women's and Children's NHS Foundation Trust</c:v>
                </c:pt>
                <c:pt idx="3">
                  <c:v>University Hospitals of Derby and Burton NHS Foundation Trust</c:v>
                </c:pt>
                <c:pt idx="4">
                  <c:v>South Warwickshire University NHS Foundation Trust</c:v>
                </c:pt>
              </c:strCache>
            </c:strRef>
          </c:cat>
          <c:val>
            <c:numRef>
              <c:f>Sheet1!$B$2:$B$6</c:f>
              <c:numCache>
                <c:formatCode>0.0</c:formatCode>
                <c:ptCount val="5"/>
                <c:pt idx="0">
                  <c:v>9.7888725106037864</c:v>
                </c:pt>
                <c:pt idx="1">
                  <c:v>9.7258960583882619</c:v>
                </c:pt>
                <c:pt idx="2">
                  <c:v>9.3336726243905961</c:v>
                </c:pt>
                <c:pt idx="3">
                  <c:v>9.2833672042937962</c:v>
                </c:pt>
                <c:pt idx="4">
                  <c:v>9.2734657972042065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B2-41D3-847E-C578377D29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Birmingham Women's and Children's NHS Foundation Trust</c:v>
                </c:pt>
                <c:pt idx="3">
                  <c:v>University Hospitals of Derby and Burton NHS Foundation Trust</c:v>
                </c:pt>
                <c:pt idx="4">
                  <c:v>South Warwickshire University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B2-41D3-847E-C578377D29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8.4456704207883195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474-42ED-85C3-DD332CC1EF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8.6248447466634737</c:v>
                </c:pt>
                <c:pt idx="2">
                  <c:v>8.6286365225688471</c:v>
                </c:pt>
                <c:pt idx="3">
                  <c:v>8.6411368866582148</c:v>
                </c:pt>
                <c:pt idx="4">
                  <c:v>8.6418656150234696</c:v>
                </c:pt>
                <c:pt idx="5">
                  <c:v>8.6461967209635091</c:v>
                </c:pt>
                <c:pt idx="6">
                  <c:v>8.7209309951241742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474-42ED-85C3-DD332CC1EF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8.7626969056386894</c:v>
                </c:pt>
                <c:pt idx="8">
                  <c:v>8.786374888970931</c:v>
                </c:pt>
                <c:pt idx="9">
                  <c:v>8.8413342748250017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474-42ED-85C3-DD332CC1EF2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8.8126223376394517</c:v>
                </c:pt>
                <c:pt idx="11">
                  <c:v>8.8234138795948329</c:v>
                </c:pt>
                <c:pt idx="12">
                  <c:v>8.8458229669693367</c:v>
                </c:pt>
                <c:pt idx="13">
                  <c:v>8.8466726082471343</c:v>
                </c:pt>
                <c:pt idx="14">
                  <c:v>8.8530781487429913</c:v>
                </c:pt>
                <c:pt idx="15">
                  <c:v>8.8590301101767199</c:v>
                </c:pt>
                <c:pt idx="16">
                  <c:v>8.8631569694822563</c:v>
                </c:pt>
                <c:pt idx="17">
                  <c:v>8.8687804782461299</c:v>
                </c:pt>
                <c:pt idx="18">
                  <c:v>8.8695571454904698</c:v>
                </c:pt>
                <c:pt idx="19">
                  <c:v>8.8696814109368898</c:v>
                </c:pt>
                <c:pt idx="20">
                  <c:v>8.9040641517552093</c:v>
                </c:pt>
                <c:pt idx="21">
                  <c:v>8.9052844574330976</c:v>
                </c:pt>
                <c:pt idx="22">
                  <c:v>8.9134028597499277</c:v>
                </c:pt>
                <c:pt idx="23">
                  <c:v>8.9274292266261881</c:v>
                </c:pt>
                <c:pt idx="24">
                  <c:v>8.9350245646734319</c:v>
                </c:pt>
                <c:pt idx="25">
                  <c:v>8.9352100244023376</c:v>
                </c:pt>
                <c:pt idx="26">
                  <c:v>8.9397819319507814</c:v>
                </c:pt>
                <c:pt idx="27">
                  <c:v>8.9474243913278855</c:v>
                </c:pt>
                <c:pt idx="28">
                  <c:v>8.9476533827116</c:v>
                </c:pt>
                <c:pt idx="29">
                  <c:v>8.9568264333560368</c:v>
                </c:pt>
                <c:pt idx="30">
                  <c:v>8.9576623368702553</c:v>
                </c:pt>
                <c:pt idx="31">
                  <c:v>8.9577842268484567</c:v>
                </c:pt>
                <c:pt idx="32">
                  <c:v>8.9598029153539152</c:v>
                </c:pt>
                <c:pt idx="33">
                  <c:v>8.9603058955465915</c:v>
                </c:pt>
                <c:pt idx="34">
                  <c:v>8.9673309297981678</c:v>
                </c:pt>
                <c:pt idx="35">
                  <c:v>8.9718089529549818</c:v>
                </c:pt>
                <c:pt idx="36">
                  <c:v>8.9719363280002415</c:v>
                </c:pt>
                <c:pt idx="37">
                  <c:v>8.9864131585529634</c:v>
                </c:pt>
                <c:pt idx="38">
                  <c:v>8.9868749500287297</c:v>
                </c:pt>
                <c:pt idx="39">
                  <c:v>8.9887114035842401</c:v>
                </c:pt>
                <c:pt idx="40">
                  <c:v>8.9965126731023908</c:v>
                </c:pt>
                <c:pt idx="41">
                  <c:v>9.0014633957248229</c:v>
                </c:pt>
                <c:pt idx="42">
                  <c:v>9.0017889910313578</c:v>
                </c:pt>
                <c:pt idx="43">
                  <c:v>9.0020939048836599</c:v>
                </c:pt>
                <c:pt idx="44">
                  <c:v>9.0063138935889189</c:v>
                </c:pt>
                <c:pt idx="45">
                  <c:v>9.0066455482984935</c:v>
                </c:pt>
                <c:pt idx="46">
                  <c:v>9.0278392127696172</c:v>
                </c:pt>
                <c:pt idx="47">
                  <c:v>9.032601679976537</c:v>
                </c:pt>
                <c:pt idx="48">
                  <c:v>9.0348433308461864</c:v>
                </c:pt>
                <c:pt idx="49">
                  <c:v>9.0365276185343895</c:v>
                </c:pt>
                <c:pt idx="50">
                  <c:v>9.043686207628804</c:v>
                </c:pt>
                <c:pt idx="51">
                  <c:v>9.0486109500094916</c:v>
                </c:pt>
                <c:pt idx="52">
                  <c:v>9.0501241624215751</c:v>
                </c:pt>
                <c:pt idx="53">
                  <c:v>9.072127575495152</c:v>
                </c:pt>
                <c:pt idx="54">
                  <c:v>9.0722295512892597</c:v>
                </c:pt>
                <c:pt idx="55">
                  <c:v>9.0723753245563774</c:v>
                </c:pt>
                <c:pt idx="56">
                  <c:v>9.0748380697189805</c:v>
                </c:pt>
                <c:pt idx="57">
                  <c:v>9.076632070505287</c:v>
                </c:pt>
                <c:pt idx="58">
                  <c:v>9.0801163533917428</c:v>
                </c:pt>
                <c:pt idx="59">
                  <c:v>9.0830069664837172</c:v>
                </c:pt>
                <c:pt idx="60">
                  <c:v>9.0832820379080861</c:v>
                </c:pt>
                <c:pt idx="61">
                  <c:v>9.0944740744537906</c:v>
                </c:pt>
                <c:pt idx="62">
                  <c:v>9.095840857204804</c:v>
                </c:pt>
                <c:pt idx="63">
                  <c:v>9.0967497152038685</c:v>
                </c:pt>
                <c:pt idx="64">
                  <c:v>9.0993772335561012</c:v>
                </c:pt>
                <c:pt idx="65">
                  <c:v>9.1121009106071771</c:v>
                </c:pt>
                <c:pt idx="66">
                  <c:v>9.1142925108143515</c:v>
                </c:pt>
                <c:pt idx="67">
                  <c:v>9.118314504075828</c:v>
                </c:pt>
                <c:pt idx="68">
                  <c:v>9.1208161373881769</c:v>
                </c:pt>
                <c:pt idx="69">
                  <c:v>9.1235144922061817</c:v>
                </c:pt>
                <c:pt idx="70">
                  <c:v>9.1253311572035827</c:v>
                </c:pt>
                <c:pt idx="71">
                  <c:v>9.1295900873152949</c:v>
                </c:pt>
                <c:pt idx="72">
                  <c:v>9.12972902732057</c:v>
                </c:pt>
                <c:pt idx="73">
                  <c:v>9.1366527569915501</c:v>
                </c:pt>
                <c:pt idx="74">
                  <c:v>9.1409902151438995</c:v>
                </c:pt>
                <c:pt idx="75">
                  <c:v>9.1531693346109915</c:v>
                </c:pt>
                <c:pt idx="76">
                  <c:v>9.1544547705244668</c:v>
                </c:pt>
                <c:pt idx="77">
                  <c:v>9.1738500179352922</c:v>
                </c:pt>
                <c:pt idx="78">
                  <c:v>9.1758057966389828</c:v>
                </c:pt>
                <c:pt idx="79">
                  <c:v>9.1912054300775843</c:v>
                </c:pt>
                <c:pt idx="80">
                  <c:v>9.1945054900377379</c:v>
                </c:pt>
                <c:pt idx="81">
                  <c:v>9.1961810065064515</c:v>
                </c:pt>
                <c:pt idx="82">
                  <c:v>9.1967725001361522</c:v>
                </c:pt>
                <c:pt idx="83">
                  <c:v>9.2019798691123142</c:v>
                </c:pt>
                <c:pt idx="84">
                  <c:v>9.2025351515921567</c:v>
                </c:pt>
                <c:pt idx="85">
                  <c:v>9.204729899029287</c:v>
                </c:pt>
                <c:pt idx="86">
                  <c:v>9.206438026498919</c:v>
                </c:pt>
                <c:pt idx="87">
                  <c:v>9.2105064126456657</c:v>
                </c:pt>
                <c:pt idx="88">
                  <c:v>9.217138631889684</c:v>
                </c:pt>
                <c:pt idx="89">
                  <c:v>9.2185392787995468</c:v>
                </c:pt>
                <c:pt idx="90">
                  <c:v>9.2216912670279036</c:v>
                </c:pt>
                <c:pt idx="91">
                  <c:v>9.2229340728267353</c:v>
                </c:pt>
                <c:pt idx="92">
                  <c:v>9.2237409574486122</c:v>
                </c:pt>
                <c:pt idx="93">
                  <c:v>9.2247188294194125</c:v>
                </c:pt>
                <c:pt idx="94">
                  <c:v>9.2301375424572143</c:v>
                </c:pt>
                <c:pt idx="95">
                  <c:v>9.2343305396177637</c:v>
                </c:pt>
                <c:pt idx="96">
                  <c:v>9.2478488039573215</c:v>
                </c:pt>
                <c:pt idx="97">
                  <c:v>9.2480504018958385</c:v>
                </c:pt>
                <c:pt idx="98">
                  <c:v>9.2490321612130479</c:v>
                </c:pt>
                <c:pt idx="99">
                  <c:v>9.2531838799942054</c:v>
                </c:pt>
                <c:pt idx="100">
                  <c:v>9.2575999949772729</c:v>
                </c:pt>
                <c:pt idx="101">
                  <c:v>9.2610936741817529</c:v>
                </c:pt>
                <c:pt idx="102">
                  <c:v>9.2685864749777416</c:v>
                </c:pt>
                <c:pt idx="103">
                  <c:v>9.2734657972042065</c:v>
                </c:pt>
                <c:pt idx="104">
                  <c:v>9.2794411229571612</c:v>
                </c:pt>
                <c:pt idx="105">
                  <c:v>9.282097404769349</c:v>
                </c:pt>
                <c:pt idx="106">
                  <c:v>9.2833672042937962</c:v>
                </c:pt>
                <c:pt idx="107">
                  <c:v>9.2972112302195598</c:v>
                </c:pt>
                <c:pt idx="108">
                  <c:v>9.3122033522152652</c:v>
                </c:pt>
                <c:pt idx="109">
                  <c:v>9.3192599134193479</c:v>
                </c:pt>
                <c:pt idx="110">
                  <c:v>9.3228958107469886</c:v>
                </c:pt>
                <c:pt idx="111">
                  <c:v>9.3336726243905961</c:v>
                </c:pt>
                <c:pt idx="112">
                  <c:v>9.3387576111171615</c:v>
                </c:pt>
                <c:pt idx="113">
                  <c:v>9.3393900696624268</c:v>
                </c:pt>
                <c:pt idx="114">
                  <c:v>9.3403497646641149</c:v>
                </c:pt>
                <c:pt idx="115">
                  <c:v>9.3422071556657578</c:v>
                </c:pt>
                <c:pt idx="116">
                  <c:v>9.3501882915110208</c:v>
                </c:pt>
                <c:pt idx="117">
                  <c:v>9.3531761126441122</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474-42ED-85C3-DD332CC1EF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9.3662016257535452</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474-42ED-85C3-DD332CC1EF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9.4100069277963065</c:v>
                </c:pt>
                <c:pt idx="120">
                  <c:v>9.4191933537172208</c:v>
                </c:pt>
                <c:pt idx="121">
                  <c:v>9.4654623289421451</c:v>
                </c:pt>
                <c:pt idx="122">
                  <c:v>9.4671096827710901</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474-42ED-85C3-DD332CC1EF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9.5624890963764635</c:v>
                </c:pt>
                <c:pt idx="124">
                  <c:v>9.6595289552409866</c:v>
                </c:pt>
                <c:pt idx="125">
                  <c:v>9.690170122682078</c:v>
                </c:pt>
                <c:pt idx="126">
                  <c:v>9.7258960583882619</c:v>
                </c:pt>
                <c:pt idx="127">
                  <c:v>9.7269034731064892</c:v>
                </c:pt>
                <c:pt idx="128">
                  <c:v>9.7669674898141068</c:v>
                </c:pt>
                <c:pt idx="129">
                  <c:v>9.7888725106037864</c:v>
                </c:pt>
                <c:pt idx="130">
                  <c:v>9.8421208548474564</c:v>
                </c:pt>
              </c:numCache>
            </c:numRef>
          </c:val>
          <c:extLst>
            <c:ext xmlns:c16="http://schemas.microsoft.com/office/drawing/2014/chart" uri="{C3380CC4-5D6E-409C-BE32-E72D297353CC}">
              <c16:uniqueId val="{00000006-2474-42ED-85C3-DD332CC1EF2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9.2185392787995468</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474-42ED-85C3-DD332CC1EF2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249E-4525-A1CE-EE1557F7947F}"/>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249E-4525-A1CE-EE1557F7947F}"/>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249E-4525-A1CE-EE1557F7947F}"/>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249E-4525-A1CE-EE1557F7947F}"/>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249E-4525-A1CE-EE1557F7947F}"/>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249E-4525-A1CE-EE1557F7947F}"/>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249E-4525-A1CE-EE1557F7947F}"/>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249E-4525-A1CE-EE1557F7947F}"/>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249E-4525-A1CE-EE1557F7947F}"/>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249E-4525-A1CE-EE1557F7947F}"/>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249E-4525-A1CE-EE1557F7947F}"/>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249E-4525-A1CE-EE1557F7947F}"/>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249E-4525-A1CE-EE1557F7947F}"/>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249E-4525-A1CE-EE1557F7947F}"/>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249E-4525-A1CE-EE1557F7947F}"/>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249E-4525-A1CE-EE1557F7947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Sheet1!$B$2:$B$6</c:f>
              <c:numCache>
                <c:formatCode>0.0</c:formatCode>
                <c:ptCount val="5"/>
                <c:pt idx="0">
                  <c:v>4.7988497952799296</c:v>
                </c:pt>
                <c:pt idx="1">
                  <c:v>7.3562462286003214</c:v>
                </c:pt>
                <c:pt idx="2">
                  <c:v>9.2168033273833956</c:v>
                </c:pt>
                <c:pt idx="3">
                  <c:v>8.6614048149126521</c:v>
                </c:pt>
                <c:pt idx="4">
                  <c:v>7.3514582999912204</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249E-4525-A1CE-EE1557F7947F}"/>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Sheet1!$C$2:$C$6</c:f>
              <c:numCache>
                <c:formatCode>0.0</c:formatCode>
                <c:ptCount val="5"/>
                <c:pt idx="0">
                  <c:v>3.79949150847817</c:v>
                </c:pt>
                <c:pt idx="1">
                  <c:v>6.5325733279171949</c:v>
                </c:pt>
                <c:pt idx="2">
                  <c:v>8.3932249382655506</c:v>
                </c:pt>
                <c:pt idx="3">
                  <c:v>7.8636179088490659</c:v>
                </c:pt>
                <c:pt idx="4">
                  <c:v>6.5850200196343787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249E-4525-A1CE-EE1557F7947F}"/>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8.4456704207883195</c:v>
                </c:pt>
              </c:numCache>
            </c:numRef>
          </c:val>
          <c:extLst>
            <c:ext xmlns:c16="http://schemas.microsoft.com/office/drawing/2014/chart" uri="{C3380CC4-5D6E-409C-BE32-E72D297353CC}">
              <c16:uniqueId val="{00000000-5BF3-406B-A34B-12270938692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0.17329609799534573</c:v>
                </c:pt>
              </c:numCache>
            </c:numRef>
          </c:val>
          <c:extLst>
            <c:ext xmlns:c16="http://schemas.microsoft.com/office/drawing/2014/chart" uri="{C3380CC4-5D6E-409C-BE32-E72D297353CC}">
              <c16:uniqueId val="{00000001-5BF3-406B-A34B-12270938692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0.18267771782757158</c:v>
                </c:pt>
              </c:numCache>
            </c:numRef>
          </c:val>
          <c:extLst>
            <c:ext xmlns:c16="http://schemas.microsoft.com/office/drawing/2014/chart" uri="{C3380CC4-5D6E-409C-BE32-E72D297353CC}">
              <c16:uniqueId val="{00000002-5BF3-406B-A34B-12270938692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5.0929181935627454E-2</c:v>
                </c:pt>
              </c:numCache>
            </c:numRef>
          </c:val>
          <c:extLst>
            <c:ext xmlns:c16="http://schemas.microsoft.com/office/drawing/2014/chart" uri="{C3380CC4-5D6E-409C-BE32-E72D297353CC}">
              <c16:uniqueId val="{00000003-5BF3-406B-A34B-12270938692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0.53169340586011771</c:v>
                </c:pt>
              </c:numCache>
            </c:numRef>
          </c:val>
          <c:extLst>
            <c:ext xmlns:c16="http://schemas.microsoft.com/office/drawing/2014/chart" uri="{C3380CC4-5D6E-409C-BE32-E72D297353CC}">
              <c16:uniqueId val="{00000004-5BF3-406B-A34B-12270938692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5.0929181935627454E-2</c:v>
                </c:pt>
              </c:numCache>
            </c:numRef>
          </c:val>
          <c:extLst>
            <c:ext xmlns:c16="http://schemas.microsoft.com/office/drawing/2014/chart" uri="{C3380CC4-5D6E-409C-BE32-E72D297353CC}">
              <c16:uniqueId val="{00000005-5BF3-406B-A34B-12270938692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0.18267771782757158</c:v>
                </c:pt>
              </c:numCache>
            </c:numRef>
          </c:val>
          <c:extLst>
            <c:ext xmlns:c16="http://schemas.microsoft.com/office/drawing/2014/chart" uri="{C3380CC4-5D6E-409C-BE32-E72D297353CC}">
              <c16:uniqueId val="{00000006-5BF3-406B-A34B-12270938692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0.22424713067727531</c:v>
                </c:pt>
              </c:numCache>
            </c:numRef>
          </c:val>
          <c:extLst>
            <c:ext xmlns:c16="http://schemas.microsoft.com/office/drawing/2014/chart" uri="{C3380CC4-5D6E-409C-BE32-E72D297353CC}">
              <c16:uniqueId val="{00000007-5BF3-406B-A34B-12270938692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9.2185392787995468</c:v>
                </c:pt>
              </c:numCache>
            </c:numRef>
          </c:xVal>
          <c:yVal>
            <c:numLit>
              <c:formatCode>General</c:formatCode>
              <c:ptCount val="1"/>
              <c:pt idx="0">
                <c:v>1</c:v>
              </c:pt>
            </c:numLit>
          </c:yVal>
          <c:smooth val="0"/>
          <c:extLst>
            <c:ext xmlns:c16="http://schemas.microsoft.com/office/drawing/2014/chart" uri="{C3380CC4-5D6E-409C-BE32-E72D297353CC}">
              <c16:uniqueId val="{00000008-5BF3-406B-A34B-12270938692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BF3-406B-A34B-122709386920}"/>
              </c:ext>
            </c:extLst>
          </c:dPt>
          <c:xVal>
            <c:numRef>
              <c:f>Sheet1!$B$12</c:f>
              <c:numCache>
                <c:formatCode>0.0</c:formatCode>
                <c:ptCount val="1"/>
                <c:pt idx="0">
                  <c:v>9.1184201214769232</c:v>
                </c:pt>
              </c:numCache>
            </c:numRef>
          </c:xVal>
          <c:yVal>
            <c:numLit>
              <c:formatCode>General</c:formatCode>
              <c:ptCount val="1"/>
              <c:pt idx="0">
                <c:v>1</c:v>
              </c:pt>
            </c:numLit>
          </c:yVal>
          <c:smooth val="0"/>
          <c:extLst>
            <c:ext xmlns:c16="http://schemas.microsoft.com/office/drawing/2014/chart" uri="{C3380CC4-5D6E-409C-BE32-E72D297353CC}">
              <c16:uniqueId val="{0000000A-5BF3-406B-A34B-12270938692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BF3-406B-A34B-12270938692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Q47. Overall, did you feel you were treated with respect and dignity while you were in the hospital?</c:v>
                  </c:pt>
                </c15:dlblRangeCache>
              </c15:datalabelsRange>
            </c:ext>
            <c:ext xmlns:c16="http://schemas.microsoft.com/office/drawing/2014/chart" uri="{C3380CC4-5D6E-409C-BE32-E72D297353CC}">
              <c16:uniqueId val="{0000000C-5BF3-406B-A34B-12270938692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Coventry and Warwickshire NHS Trust</c:v>
                </c:pt>
                <c:pt idx="2">
                  <c:v>The Shrewsbury and Telford Hospital NHS Trust</c:v>
                </c:pt>
                <c:pt idx="3">
                  <c:v>Northampton General Hospital NHS Trust</c:v>
                </c:pt>
                <c:pt idx="4">
                  <c:v>University Hospitals Birmingham NHS Foundation Trust</c:v>
                </c:pt>
              </c:strCache>
            </c:strRef>
          </c:cat>
          <c:val>
            <c:numRef>
              <c:f>Sheet1!$B$2:$B$6</c:f>
              <c:numCache>
                <c:formatCode>0.0</c:formatCode>
                <c:ptCount val="5"/>
                <c:pt idx="0">
                  <c:v>7.5475231879275837</c:v>
                </c:pt>
                <c:pt idx="1">
                  <c:v>7.6083728204235088</c:v>
                </c:pt>
                <c:pt idx="2">
                  <c:v>7.7465194540991842</c:v>
                </c:pt>
                <c:pt idx="3">
                  <c:v>7.876114709831354</c:v>
                </c:pt>
                <c:pt idx="4">
                  <c:v>7.8795950550652423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Coventry and Warwickshire NHS Trust</c:v>
                </c:pt>
                <c:pt idx="2">
                  <c:v>The Shrewsbury and Telford Hospital NHS Trust</c:v>
                </c:pt>
                <c:pt idx="3">
                  <c:v>Northampton General Hospital NHS Trust</c:v>
                </c:pt>
                <c:pt idx="4">
                  <c:v>University Hospitals Birmingham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Birmingham Women's and Children's NHS Foundation Trust</c:v>
                </c:pt>
                <c:pt idx="3">
                  <c:v>University Hospitals of Derby and Burton NHS Foundation Trust</c:v>
                </c:pt>
                <c:pt idx="4">
                  <c:v>George Eliot Hospital NHS Trust</c:v>
                </c:pt>
              </c:strCache>
            </c:strRef>
          </c:cat>
          <c:val>
            <c:numRef>
              <c:f>Sheet1!$B$2:$B$6</c:f>
              <c:numCache>
                <c:formatCode>0.0</c:formatCode>
                <c:ptCount val="5"/>
                <c:pt idx="0">
                  <c:v>9.3800216190578745</c:v>
                </c:pt>
                <c:pt idx="1">
                  <c:v>9.1123327563336041</c:v>
                </c:pt>
                <c:pt idx="2">
                  <c:v>8.603404762451758</c:v>
                </c:pt>
                <c:pt idx="3">
                  <c:v>8.4092362963492633</c:v>
                </c:pt>
                <c:pt idx="4">
                  <c:v>8.3596761660767012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E9-41E0-B9A7-B737F5CE48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Birmingham Women's and Children's NHS Foundation Trust</c:v>
                </c:pt>
                <c:pt idx="3">
                  <c:v>University Hospitals of Derby and Burton NHS Foundation Trust</c:v>
                </c:pt>
                <c:pt idx="4">
                  <c:v>George Eliot Hospital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E9-41E0-B9A7-B737F5CE48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7.3804835922982273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79A2-4999-B240-8577C42D83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7.4708975666777118</c:v>
                </c:pt>
                <c:pt idx="2">
                  <c:v>7.5475231879275837</c:v>
                </c:pt>
                <c:pt idx="3">
                  <c:v>7.5544076803293638</c:v>
                </c:pt>
                <c:pt idx="4">
                  <c:v>7.6083728204235088</c:v>
                </c:pt>
                <c:pt idx="5">
                  <c:v>7.6274980188757109</c:v>
                </c:pt>
                <c:pt idx="6">
                  <c:v>7.6288388445834796</c:v>
                </c:pt>
                <c:pt idx="7">
                  <c:v>7.6355946015714631</c:v>
                </c:pt>
                <c:pt idx="8">
                  <c:v>7.6599719114155871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79A2-4999-B240-8577C42D83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7.6845473429384477</c:v>
                </c:pt>
                <c:pt idx="10">
                  <c:v>7.7302571207212436</c:v>
                </c:pt>
                <c:pt idx="11">
                  <c:v>7.7372523493987746</c:v>
                </c:pt>
                <c:pt idx="12">
                  <c:v>7.7465194540991842</c:v>
                </c:pt>
                <c:pt idx="13">
                  <c:v>7.7469971648503986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79A2-4999-B240-8577C42D83D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7.7942290202396736</c:v>
                </c:pt>
                <c:pt idx="15">
                  <c:v>7.794510794627211</c:v>
                </c:pt>
                <c:pt idx="16">
                  <c:v>7.8016330741135649</c:v>
                </c:pt>
                <c:pt idx="17">
                  <c:v>7.8029619633306488</c:v>
                </c:pt>
                <c:pt idx="18">
                  <c:v>7.8039143360682344</c:v>
                </c:pt>
                <c:pt idx="19">
                  <c:v>7.8102274132862508</c:v>
                </c:pt>
                <c:pt idx="20">
                  <c:v>7.849030737909537</c:v>
                </c:pt>
                <c:pt idx="21">
                  <c:v>7.8638263889458226</c:v>
                </c:pt>
                <c:pt idx="22">
                  <c:v>7.8673257423875684</c:v>
                </c:pt>
                <c:pt idx="23">
                  <c:v>7.876114709831354</c:v>
                </c:pt>
                <c:pt idx="24">
                  <c:v>7.8795950550652423</c:v>
                </c:pt>
                <c:pt idx="25">
                  <c:v>7.8830893150982702</c:v>
                </c:pt>
                <c:pt idx="26">
                  <c:v>7.8998983514020962</c:v>
                </c:pt>
                <c:pt idx="27">
                  <c:v>7.9035718886945201</c:v>
                </c:pt>
                <c:pt idx="28">
                  <c:v>7.9241810018630936</c:v>
                </c:pt>
                <c:pt idx="29">
                  <c:v>7.9364282176274008</c:v>
                </c:pt>
                <c:pt idx="30">
                  <c:v>7.9374280684610836</c:v>
                </c:pt>
                <c:pt idx="31">
                  <c:v>7.9414626182890151</c:v>
                </c:pt>
                <c:pt idx="32">
                  <c:v>7.9596732025214951</c:v>
                </c:pt>
                <c:pt idx="33">
                  <c:v>7.9639993841259953</c:v>
                </c:pt>
                <c:pt idx="34">
                  <c:v>7.9734747160410988</c:v>
                </c:pt>
                <c:pt idx="35">
                  <c:v>7.9794931094393622</c:v>
                </c:pt>
                <c:pt idx="36">
                  <c:v>7.9817653759506584</c:v>
                </c:pt>
                <c:pt idx="37">
                  <c:v>7.9824053645045492</c:v>
                </c:pt>
                <c:pt idx="38">
                  <c:v>7.9842353795232537</c:v>
                </c:pt>
                <c:pt idx="39">
                  <c:v>7.9878531181838577</c:v>
                </c:pt>
                <c:pt idx="40">
                  <c:v>7.9910829159917176</c:v>
                </c:pt>
                <c:pt idx="41">
                  <c:v>7.9956689835161354</c:v>
                </c:pt>
                <c:pt idx="42">
                  <c:v>8.0038286145270945</c:v>
                </c:pt>
                <c:pt idx="43">
                  <c:v>8.0044447594201795</c:v>
                </c:pt>
                <c:pt idx="44">
                  <c:v>8.0146289154416888</c:v>
                </c:pt>
                <c:pt idx="45">
                  <c:v>8.0276974780719286</c:v>
                </c:pt>
                <c:pt idx="46">
                  <c:v>8.030444718837229</c:v>
                </c:pt>
                <c:pt idx="47">
                  <c:v>8.0369261000326695</c:v>
                </c:pt>
                <c:pt idx="48">
                  <c:v>8.037147323288476</c:v>
                </c:pt>
                <c:pt idx="49">
                  <c:v>8.0456483196398398</c:v>
                </c:pt>
                <c:pt idx="50">
                  <c:v>8.0611645598332871</c:v>
                </c:pt>
                <c:pt idx="51">
                  <c:v>8.066792549519235</c:v>
                </c:pt>
                <c:pt idx="52">
                  <c:v>8.0670225237655018</c:v>
                </c:pt>
                <c:pt idx="53">
                  <c:v>8.073500282819138</c:v>
                </c:pt>
                <c:pt idx="54">
                  <c:v>8.0801451161194642</c:v>
                </c:pt>
                <c:pt idx="55">
                  <c:v>8.0901680569031562</c:v>
                </c:pt>
                <c:pt idx="56">
                  <c:v>8.1069321317802387</c:v>
                </c:pt>
                <c:pt idx="57">
                  <c:v>8.1114578050364834</c:v>
                </c:pt>
                <c:pt idx="58">
                  <c:v>8.1126010028097451</c:v>
                </c:pt>
                <c:pt idx="59">
                  <c:v>8.1162426372400702</c:v>
                </c:pt>
                <c:pt idx="60">
                  <c:v>8.1212690097181497</c:v>
                </c:pt>
                <c:pt idx="61">
                  <c:v>8.1256920570500366</c:v>
                </c:pt>
                <c:pt idx="62">
                  <c:v>8.132843915914366</c:v>
                </c:pt>
                <c:pt idx="63">
                  <c:v>8.1349170200017564</c:v>
                </c:pt>
                <c:pt idx="64">
                  <c:v>8.1490958321908415</c:v>
                </c:pt>
                <c:pt idx="65">
                  <c:v>8.1648391787816692</c:v>
                </c:pt>
                <c:pt idx="66">
                  <c:v>8.1656723596900136</c:v>
                </c:pt>
                <c:pt idx="67">
                  <c:v>8.1752488262075076</c:v>
                </c:pt>
                <c:pt idx="68">
                  <c:v>8.1782020692409318</c:v>
                </c:pt>
                <c:pt idx="69">
                  <c:v>8.1840883574778491</c:v>
                </c:pt>
                <c:pt idx="70">
                  <c:v>8.190137858288411</c:v>
                </c:pt>
                <c:pt idx="71">
                  <c:v>8.1986326525694651</c:v>
                </c:pt>
                <c:pt idx="72">
                  <c:v>8.2024840563692774</c:v>
                </c:pt>
                <c:pt idx="73">
                  <c:v>8.2029805083056111</c:v>
                </c:pt>
                <c:pt idx="74">
                  <c:v>8.2157368694953856</c:v>
                </c:pt>
                <c:pt idx="75">
                  <c:v>8.2257143967218074</c:v>
                </c:pt>
                <c:pt idx="76">
                  <c:v>8.2328893238980889</c:v>
                </c:pt>
                <c:pt idx="77">
                  <c:v>8.2356862509346431</c:v>
                </c:pt>
                <c:pt idx="78">
                  <c:v>8.2440498446650512</c:v>
                </c:pt>
                <c:pt idx="79">
                  <c:v>8.2450387960669342</c:v>
                </c:pt>
                <c:pt idx="80">
                  <c:v>8.25334385717</c:v>
                </c:pt>
                <c:pt idx="81">
                  <c:v>8.2635525707102371</c:v>
                </c:pt>
                <c:pt idx="82">
                  <c:v>8.2685595512880035</c:v>
                </c:pt>
                <c:pt idx="83">
                  <c:v>8.2773961024343414</c:v>
                </c:pt>
                <c:pt idx="84">
                  <c:v>8.2808848168817217</c:v>
                </c:pt>
                <c:pt idx="85">
                  <c:v>8.2829256850422937</c:v>
                </c:pt>
                <c:pt idx="86">
                  <c:v>8.2893600239038516</c:v>
                </c:pt>
                <c:pt idx="87">
                  <c:v>8.2974382983680925</c:v>
                </c:pt>
                <c:pt idx="88">
                  <c:v>8.298618668245485</c:v>
                </c:pt>
                <c:pt idx="89">
                  <c:v>8.3098415573956252</c:v>
                </c:pt>
                <c:pt idx="90">
                  <c:v>8.3111999350640513</c:v>
                </c:pt>
                <c:pt idx="91">
                  <c:v>8.3165523994340695</c:v>
                </c:pt>
                <c:pt idx="92">
                  <c:v>8.3171719630886063</c:v>
                </c:pt>
                <c:pt idx="93">
                  <c:v>8.3196090744257436</c:v>
                </c:pt>
                <c:pt idx="94">
                  <c:v>8.3249539537482686</c:v>
                </c:pt>
                <c:pt idx="95">
                  <c:v>8.3278129615050567</c:v>
                </c:pt>
                <c:pt idx="96">
                  <c:v>8.3319229620932678</c:v>
                </c:pt>
                <c:pt idx="97">
                  <c:v>8.3330433301093763</c:v>
                </c:pt>
                <c:pt idx="98">
                  <c:v>8.3404044836294737</c:v>
                </c:pt>
                <c:pt idx="99">
                  <c:v>8.341164335966285</c:v>
                </c:pt>
                <c:pt idx="100">
                  <c:v>8.3418011690418901</c:v>
                </c:pt>
                <c:pt idx="101">
                  <c:v>8.3429942081815494</c:v>
                </c:pt>
                <c:pt idx="102">
                  <c:v>8.3445069198042177</c:v>
                </c:pt>
                <c:pt idx="103">
                  <c:v>8.3506127087265973</c:v>
                </c:pt>
                <c:pt idx="104">
                  <c:v>8.3533919087210506</c:v>
                </c:pt>
                <c:pt idx="105">
                  <c:v>8.3596761660767012</c:v>
                </c:pt>
                <c:pt idx="106">
                  <c:v>8.3872071918164455</c:v>
                </c:pt>
                <c:pt idx="107">
                  <c:v>8.3931788107895073</c:v>
                </c:pt>
                <c:pt idx="108">
                  <c:v>8.4092362963492633</c:v>
                </c:pt>
                <c:pt idx="109">
                  <c:v>8.4188546283410286</c:v>
                </c:pt>
                <c:pt idx="110">
                  <c:v>8.4227425151744164</c:v>
                </c:pt>
                <c:pt idx="111">
                  <c:v>8.4342757196549787</c:v>
                </c:pt>
                <c:pt idx="112">
                  <c:v>8.4398099403701181</c:v>
                </c:pt>
                <c:pt idx="113">
                  <c:v>8.4684063306268289</c:v>
                </c:pt>
                <c:pt idx="114">
                  <c:v>8.492252167600256</c:v>
                </c:pt>
                <c:pt idx="115">
                  <c:v>8.603404762451758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79A2-4999-B240-8577C42D83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8.5627624113274958</c:v>
                </c:pt>
                <c:pt idx="117">
                  <c:v>8.5674681738879332</c:v>
                </c:pt>
                <c:pt idx="118">
                  <c:v>8.610332087883986</c:v>
                </c:pt>
                <c:pt idx="119">
                  <c:v>8.6448651648059567</c:v>
                </c:pt>
                <c:pt idx="120">
                  <c:v>8.6987122577751226</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79A2-4999-B240-8577C42D83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8.7188608906517864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79A2-4999-B240-8577C42D83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9.0222458100693341</c:v>
                </c:pt>
                <c:pt idx="123">
                  <c:v>9.0882574265937102</c:v>
                </c:pt>
                <c:pt idx="124">
                  <c:v>9.1123327563336041</c:v>
                </c:pt>
                <c:pt idx="125">
                  <c:v>9.1370628594927936</c:v>
                </c:pt>
                <c:pt idx="126">
                  <c:v>9.1764197282906927</c:v>
                </c:pt>
                <c:pt idx="127">
                  <c:v>9.1771020262445671</c:v>
                </c:pt>
                <c:pt idx="128">
                  <c:v>9.2125377379689173</c:v>
                </c:pt>
                <c:pt idx="129">
                  <c:v>9.3800216190578745</c:v>
                </c:pt>
                <c:pt idx="130">
                  <c:v>9.4413716618091605</c:v>
                </c:pt>
              </c:numCache>
            </c:numRef>
          </c:val>
          <c:extLst>
            <c:ext xmlns:c16="http://schemas.microsoft.com/office/drawing/2014/chart" uri="{C3380CC4-5D6E-409C-BE32-E72D297353CC}">
              <c16:uniqueId val="{00000006-79A2-4999-B240-8577C42D83D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8.3506127087265973</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79A2-4999-B240-8577C42D83D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166537385086530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7.3804835922982273</c:v>
                </c:pt>
              </c:numCache>
            </c:numRef>
          </c:val>
          <c:extLst>
            <c:ext xmlns:c16="http://schemas.microsoft.com/office/drawing/2014/chart" uri="{C3380CC4-5D6E-409C-BE32-E72D297353CC}">
              <c16:uniqueId val="{00000000-9124-4A07-A0F1-C633072EEE7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7.4007866692941349E-2</c:v>
                </c:pt>
              </c:numCache>
            </c:numRef>
          </c:val>
          <c:extLst>
            <c:ext xmlns:c16="http://schemas.microsoft.com/office/drawing/2014/chart" uri="{C3380CC4-5D6E-409C-BE32-E72D297353CC}">
              <c16:uniqueId val="{00000001-9124-4A07-A0F1-C633072EEE7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0.2669184158077611</c:v>
                </c:pt>
              </c:numCache>
            </c:numRef>
          </c:val>
          <c:extLst>
            <c:ext xmlns:c16="http://schemas.microsoft.com/office/drawing/2014/chart" uri="{C3380CC4-5D6E-409C-BE32-E72D297353CC}">
              <c16:uniqueId val="{00000002-9124-4A07-A0F1-C633072EEE7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7.4414858704740183E-2</c:v>
                </c:pt>
              </c:numCache>
            </c:numRef>
          </c:val>
          <c:extLst>
            <c:ext xmlns:c16="http://schemas.microsoft.com/office/drawing/2014/chart" uri="{C3380CC4-5D6E-409C-BE32-E72D297353CC}">
              <c16:uniqueId val="{00000003-9124-4A07-A0F1-C633072EEE7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0.7768805264009977</c:v>
                </c:pt>
              </c:numCache>
            </c:numRef>
          </c:val>
          <c:extLst>
            <c:ext xmlns:c16="http://schemas.microsoft.com/office/drawing/2014/chart" uri="{C3380CC4-5D6E-409C-BE32-E72D297353CC}">
              <c16:uniqueId val="{00000004-9124-4A07-A0F1-C633072EEE7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7.4414858704740183E-2</c:v>
                </c:pt>
              </c:numCache>
            </c:numRef>
          </c:val>
          <c:extLst>
            <c:ext xmlns:c16="http://schemas.microsoft.com/office/drawing/2014/chart" uri="{C3380CC4-5D6E-409C-BE32-E72D297353CC}">
              <c16:uniqueId val="{00000005-9124-4A07-A0F1-C633072EEE7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0.26691841580776021</c:v>
                </c:pt>
              </c:numCache>
            </c:numRef>
          </c:val>
          <c:extLst>
            <c:ext xmlns:c16="http://schemas.microsoft.com/office/drawing/2014/chart" uri="{C3380CC4-5D6E-409C-BE32-E72D297353CC}">
              <c16:uniqueId val="{00000006-9124-4A07-A0F1-C633072EEE7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0.52733312739199256</c:v>
                </c:pt>
              </c:numCache>
            </c:numRef>
          </c:val>
          <c:extLst>
            <c:ext xmlns:c16="http://schemas.microsoft.com/office/drawing/2014/chart" uri="{C3380CC4-5D6E-409C-BE32-E72D297353CC}">
              <c16:uniqueId val="{00000007-9124-4A07-A0F1-C633072EEE75}"/>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8.3506127087265973</c:v>
                </c:pt>
              </c:numCache>
            </c:numRef>
          </c:xVal>
          <c:yVal>
            <c:numLit>
              <c:formatCode>General</c:formatCode>
              <c:ptCount val="1"/>
              <c:pt idx="0">
                <c:v>1</c:v>
              </c:pt>
            </c:numLit>
          </c:yVal>
          <c:smooth val="0"/>
          <c:extLst>
            <c:ext xmlns:c16="http://schemas.microsoft.com/office/drawing/2014/chart" uri="{C3380CC4-5D6E-409C-BE32-E72D297353CC}">
              <c16:uniqueId val="{00000008-9124-4A07-A0F1-C633072EEE7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124-4A07-A0F1-C633072EEE75}"/>
              </c:ext>
            </c:extLst>
          </c:dPt>
          <c:xVal>
            <c:numRef>
              <c:f>Sheet1!$B$12</c:f>
              <c:numCache>
                <c:formatCode>0.0</c:formatCode>
                <c:ptCount val="1"/>
                <c:pt idx="0">
                  <c:v>8.1842649967041687</c:v>
                </c:pt>
              </c:numCache>
            </c:numRef>
          </c:xVal>
          <c:yVal>
            <c:numLit>
              <c:formatCode>General</c:formatCode>
              <c:ptCount val="1"/>
              <c:pt idx="0">
                <c:v>1</c:v>
              </c:pt>
            </c:numLit>
          </c:yVal>
          <c:smooth val="0"/>
          <c:extLst>
            <c:ext xmlns:c16="http://schemas.microsoft.com/office/drawing/2014/chart" uri="{C3380CC4-5D6E-409C-BE32-E72D297353CC}">
              <c16:uniqueId val="{0000000A-9124-4A07-A0F1-C633072EEE75}"/>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124-4A07-A0F1-C633072EEE7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Q48. Overall, how was your experience while you were in the hospital?</c:v>
                  </c:pt>
                </c15:dlblRangeCache>
              </c15:datalabelsRange>
            </c:ext>
            <c:ext xmlns:c16="http://schemas.microsoft.com/office/drawing/2014/chart" uri="{C3380CC4-5D6E-409C-BE32-E72D297353CC}">
              <c16:uniqueId val="{0000000C-9124-4A07-A0F1-C633072EEE75}"/>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(102)</c:v>
                </c:pt>
                <c:pt idx="1">
                  <c:v>King's Mill Hospital (84)</c:v>
                </c:pt>
                <c:pt idx="2">
                  <c:v>Mansfield Community Hospital (-)</c:v>
                </c:pt>
                <c:pt idx="3">
                  <c:v>Newark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CF-4E9F-91FF-1AB755224B8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(102)</c:v>
                </c:pt>
                <c:pt idx="1">
                  <c:v>King's Mill Hospital (84)</c:v>
                </c:pt>
                <c:pt idx="2">
                  <c:v>Mansfield Community Hospital (-)</c:v>
                </c:pt>
                <c:pt idx="3">
                  <c:v>Newark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CF-4E9F-91FF-1AB755224B8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(102)</c:v>
                </c:pt>
                <c:pt idx="1">
                  <c:v>King's Mill Hospital (84)</c:v>
                </c:pt>
                <c:pt idx="2">
                  <c:v>Mansfield Community Hospital (-)</c:v>
                </c:pt>
                <c:pt idx="3">
                  <c:v>Newark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1CF-4E9F-91FF-1AB755224B8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(102)</c:v>
                </c:pt>
                <c:pt idx="1">
                  <c:v>King's Mill Hospital (84)</c:v>
                </c:pt>
                <c:pt idx="2">
                  <c:v>Mansfield Community Hospital (-)</c:v>
                </c:pt>
                <c:pt idx="3">
                  <c:v>Newark Hospital (-)</c:v>
                </c:pt>
              </c:strCache>
            </c:strRef>
          </c:cat>
          <c:val>
            <c:numRef>
              <c:f>Sheet1!$G$2:$G$5</c:f>
              <c:numCache>
                <c:formatCode>0.0;;</c:formatCode>
                <c:ptCount val="4"/>
                <c:pt idx="0">
                  <c:v>6.633450974818448</c:v>
                </c:pt>
                <c:pt idx="1">
                  <c:v>6.1337703536451489</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1CF-4E9F-91FF-1AB755224B8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(102)</c:v>
                </c:pt>
                <c:pt idx="1">
                  <c:v>King's Mill Hospital (84)</c:v>
                </c:pt>
                <c:pt idx="2">
                  <c:v>Mansfield Community Hospital (-)</c:v>
                </c:pt>
                <c:pt idx="3">
                  <c:v>Newark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1CF-4E9F-91FF-1AB755224B8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(102)</c:v>
                </c:pt>
                <c:pt idx="1">
                  <c:v>King's Mill Hospital (84)</c:v>
                </c:pt>
                <c:pt idx="2">
                  <c:v>Mansfield Community Hospital (-)</c:v>
                </c:pt>
                <c:pt idx="3">
                  <c:v>Newark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1CF-4E9F-91FF-1AB755224B8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(102)</c:v>
                </c:pt>
                <c:pt idx="1">
                  <c:v>King's Mill Hospital (84)</c:v>
                </c:pt>
                <c:pt idx="2">
                  <c:v>Mansfield Community Hospital (-)</c:v>
                </c:pt>
                <c:pt idx="3">
                  <c:v>Newark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1CF-4E9F-91FF-1AB755224B82}"/>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3.366549025181552</c:v>
                </c:pt>
                <c:pt idx="1">
                  <c:v>3.8662296463548511</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1CF-4E9F-91FF-1AB755224B8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1CF-4E9F-91FF-1AB755224B8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E1CF-4E9F-91FF-1AB755224B8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(104)</c:v>
                </c:pt>
                <c:pt idx="1">
                  <c:v>King's Mill Hospital (85)</c:v>
                </c:pt>
                <c:pt idx="2">
                  <c:v>Mansfield Community Hospital (-)</c:v>
                </c:pt>
                <c:pt idx="3">
                  <c:v>Newark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B1-415D-9AF8-E0B711C71B9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(104)</c:v>
                </c:pt>
                <c:pt idx="1">
                  <c:v>King's Mill Hospital (85)</c:v>
                </c:pt>
                <c:pt idx="2">
                  <c:v>Mansfield Community Hospital (-)</c:v>
                </c:pt>
                <c:pt idx="3">
                  <c:v>Newark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B1-415D-9AF8-E0B711C71B9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(104)</c:v>
                </c:pt>
                <c:pt idx="1">
                  <c:v>King's Mill Hospital (85)</c:v>
                </c:pt>
                <c:pt idx="2">
                  <c:v>Mansfield Community Hospital (-)</c:v>
                </c:pt>
                <c:pt idx="3">
                  <c:v>Newark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7B1-415D-9AF8-E0B711C71B9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(104)</c:v>
                </c:pt>
                <c:pt idx="1">
                  <c:v>King's Mill Hospital (85)</c:v>
                </c:pt>
                <c:pt idx="2">
                  <c:v>Mansfield Community Hospital (-)</c:v>
                </c:pt>
                <c:pt idx="3">
                  <c:v>Newark Hospital (-)</c:v>
                </c:pt>
              </c:strCache>
            </c:strRef>
          </c:cat>
          <c:val>
            <c:numRef>
              <c:f>Sheet1!$G$2:$G$5</c:f>
              <c:numCache>
                <c:formatCode>0.0;;</c:formatCode>
                <c:ptCount val="4"/>
                <c:pt idx="0">
                  <c:v>7.2640281458507738</c:v>
                </c:pt>
                <c:pt idx="1">
                  <c:v>7.4905740624090136</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7B1-415D-9AF8-E0B711C71B9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(104)</c:v>
                </c:pt>
                <c:pt idx="1">
                  <c:v>King's Mill Hospital (85)</c:v>
                </c:pt>
                <c:pt idx="2">
                  <c:v>Mansfield Community Hospital (-)</c:v>
                </c:pt>
                <c:pt idx="3">
                  <c:v>Newark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7B1-415D-9AF8-E0B711C71B9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(104)</c:v>
                </c:pt>
                <c:pt idx="1">
                  <c:v>King's Mill Hospital (85)</c:v>
                </c:pt>
                <c:pt idx="2">
                  <c:v>Mansfield Community Hospital (-)</c:v>
                </c:pt>
                <c:pt idx="3">
                  <c:v>Newark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7B1-415D-9AF8-E0B711C71B9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(104)</c:v>
                </c:pt>
                <c:pt idx="1">
                  <c:v>King's Mill Hospital (85)</c:v>
                </c:pt>
                <c:pt idx="2">
                  <c:v>Mansfield Community Hospital (-)</c:v>
                </c:pt>
                <c:pt idx="3">
                  <c:v>Newark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7B1-415D-9AF8-E0B711C71B9B}"/>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2.7359718541492262</c:v>
                </c:pt>
                <c:pt idx="1">
                  <c:v>2.5094259375909864</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7B1-415D-9AF8-E0B711C71B9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7B1-415D-9AF8-E0B711C71B9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A7B1-415D-9AF8-E0B711C71B9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(437)</c:v>
                </c:pt>
                <c:pt idx="1">
                  <c:v>King's Mill Hospital (389)</c:v>
                </c:pt>
                <c:pt idx="2">
                  <c:v>Mansfield Community Hospital (-)</c:v>
                </c:pt>
                <c:pt idx="3">
                  <c:v>Newark Hospital (36)</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54-4DC9-9D28-7F32237B83D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(437)</c:v>
                </c:pt>
                <c:pt idx="1">
                  <c:v>King's Mill Hospital (389)</c:v>
                </c:pt>
                <c:pt idx="2">
                  <c:v>Mansfield Community Hospital (-)</c:v>
                </c:pt>
                <c:pt idx="3">
                  <c:v>Newark Hospital (36)</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54-4DC9-9D28-7F32237B83D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(437)</c:v>
                </c:pt>
                <c:pt idx="1">
                  <c:v>King's Mill Hospital (389)</c:v>
                </c:pt>
                <c:pt idx="2">
                  <c:v>Mansfield Community Hospital (-)</c:v>
                </c:pt>
                <c:pt idx="3">
                  <c:v>Newark Hospital (36)</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F54-4DC9-9D28-7F32237B83D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(437)</c:v>
                </c:pt>
                <c:pt idx="1">
                  <c:v>King's Mill Hospital (389)</c:v>
                </c:pt>
                <c:pt idx="2">
                  <c:v>Mansfield Community Hospital (-)</c:v>
                </c:pt>
                <c:pt idx="3">
                  <c:v>Newark Hospital (36)</c:v>
                </c:pt>
              </c:strCache>
            </c:strRef>
          </c:cat>
          <c:val>
            <c:numRef>
              <c:f>Sheet1!$G$2:$G$5</c:f>
              <c:numCache>
                <c:formatCode>0.0;;</c:formatCode>
                <c:ptCount val="4"/>
                <c:pt idx="0">
                  <c:v>6.4940486952907541</c:v>
                </c:pt>
                <c:pt idx="1">
                  <c:v>6.3376175766668759</c:v>
                </c:pt>
                <c:pt idx="2">
                  <c:v>0</c:v>
                </c:pt>
                <c:pt idx="3">
                  <c:v>7.0746567185742446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F54-4DC9-9D28-7F32237B83D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(437)</c:v>
                </c:pt>
                <c:pt idx="1">
                  <c:v>King's Mill Hospital (389)</c:v>
                </c:pt>
                <c:pt idx="2">
                  <c:v>Mansfield Community Hospital (-)</c:v>
                </c:pt>
                <c:pt idx="3">
                  <c:v>Newark Hospital (36)</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F54-4DC9-9D28-7F32237B83D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(437)</c:v>
                </c:pt>
                <c:pt idx="1">
                  <c:v>King's Mill Hospital (389)</c:v>
                </c:pt>
                <c:pt idx="2">
                  <c:v>Mansfield Community Hospital (-)</c:v>
                </c:pt>
                <c:pt idx="3">
                  <c:v>Newark Hospital (36)</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F54-4DC9-9D28-7F32237B83D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(437)</c:v>
                </c:pt>
                <c:pt idx="1">
                  <c:v>King's Mill Hospital (389)</c:v>
                </c:pt>
                <c:pt idx="2">
                  <c:v>Mansfield Community Hospital (-)</c:v>
                </c:pt>
                <c:pt idx="3">
                  <c:v>Newark Hospital (36)</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F54-4DC9-9D28-7F32237B83DF}"/>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3.5059513047092459</c:v>
                </c:pt>
                <c:pt idx="1">
                  <c:v>3.6623824233331241</c:v>
                </c:pt>
                <c:pt idx="2">
                  <c:v>0</c:v>
                </c:pt>
                <c:pt idx="3">
                  <c:v>2.9253432814257554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F54-4DC9-9D28-7F32237B83D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F54-4DC9-9D28-7F32237B83D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AF54-4DC9-9D28-7F32237B83D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(260)</c:v>
                </c:pt>
                <c:pt idx="1">
                  <c:v>King's Mill Hospital (247)</c:v>
                </c:pt>
                <c:pt idx="2">
                  <c:v>Mansfield Community Hospital (-)</c:v>
                </c:pt>
                <c:pt idx="3">
                  <c:v>Newark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E3-426F-9A92-F635349C12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(260)</c:v>
                </c:pt>
                <c:pt idx="1">
                  <c:v>King's Mill Hospital (247)</c:v>
                </c:pt>
                <c:pt idx="2">
                  <c:v>Mansfield Community Hospital (-)</c:v>
                </c:pt>
                <c:pt idx="3">
                  <c:v>Newark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E3-426F-9A92-F635349C12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(260)</c:v>
                </c:pt>
                <c:pt idx="1">
                  <c:v>King's Mill Hospital (247)</c:v>
                </c:pt>
                <c:pt idx="2">
                  <c:v>Mansfield Community Hospital (-)</c:v>
                </c:pt>
                <c:pt idx="3">
                  <c:v>Newark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9E3-426F-9A92-F635349C12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(260)</c:v>
                </c:pt>
                <c:pt idx="1">
                  <c:v>King's Mill Hospital (247)</c:v>
                </c:pt>
                <c:pt idx="2">
                  <c:v>Mansfield Community Hospital (-)</c:v>
                </c:pt>
                <c:pt idx="3">
                  <c:v>Newark Hospital (-)</c:v>
                </c:pt>
              </c:strCache>
            </c:strRef>
          </c:cat>
          <c:val>
            <c:numRef>
              <c:f>Sheet1!$G$2:$G$5</c:f>
              <c:numCache>
                <c:formatCode>0.0;;</c:formatCode>
                <c:ptCount val="4"/>
                <c:pt idx="0">
                  <c:v>5.3914985563629596</c:v>
                </c:pt>
                <c:pt idx="1">
                  <c:v>5.4037801551899687</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9E3-426F-9A92-F635349C12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(260)</c:v>
                </c:pt>
                <c:pt idx="1">
                  <c:v>King's Mill Hospital (247)</c:v>
                </c:pt>
                <c:pt idx="2">
                  <c:v>Mansfield Community Hospital (-)</c:v>
                </c:pt>
                <c:pt idx="3">
                  <c:v>Newark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9E3-426F-9A92-F635349C12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(260)</c:v>
                </c:pt>
                <c:pt idx="1">
                  <c:v>King's Mill Hospital (247)</c:v>
                </c:pt>
                <c:pt idx="2">
                  <c:v>Mansfield Community Hospital (-)</c:v>
                </c:pt>
                <c:pt idx="3">
                  <c:v>Newark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9E3-426F-9A92-F635349C12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(260)</c:v>
                </c:pt>
                <c:pt idx="1">
                  <c:v>King's Mill Hospital (247)</c:v>
                </c:pt>
                <c:pt idx="2">
                  <c:v>Mansfield Community Hospital (-)</c:v>
                </c:pt>
                <c:pt idx="3">
                  <c:v>Newark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9E3-426F-9A92-F635349C12E7}"/>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4.6085014436370404</c:v>
                </c:pt>
                <c:pt idx="1">
                  <c:v>4.5962198448100313</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9E3-426F-9A92-F635349C12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9E3-426F-9A92-F635349C12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29E3-426F-9A92-F635349C12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(446)</c:v>
                </c:pt>
                <c:pt idx="1">
                  <c:v>King's Mill Hospital (399)</c:v>
                </c:pt>
                <c:pt idx="2">
                  <c:v>Mansfield Community Hospital (-)</c:v>
                </c:pt>
                <c:pt idx="3">
                  <c:v>Newark Hospital (36)</c:v>
                </c:pt>
              </c:strCache>
            </c:strRef>
          </c:cat>
          <c:val>
            <c:numRef>
              <c:f>Sheet1!$D$2:$D$5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334-477A-BE81-A561CDF771C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(446)</c:v>
                </c:pt>
                <c:pt idx="1">
                  <c:v>King's Mill Hospital (399)</c:v>
                </c:pt>
                <c:pt idx="2">
                  <c:v>Mansfield Community Hospital (-)</c:v>
                </c:pt>
                <c:pt idx="3">
                  <c:v>Newark Hospital (36)</c:v>
                </c:pt>
              </c:strCache>
            </c:strRef>
          </c:cat>
          <c:val>
            <c:numRef>
              <c:f>Sheet1!$E$2:$E$5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334-477A-BE81-A561CDF771C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(446)</c:v>
                </c:pt>
                <c:pt idx="1">
                  <c:v>King's Mill Hospital (399)</c:v>
                </c:pt>
                <c:pt idx="2">
                  <c:v>Mansfield Community Hospital (-)</c:v>
                </c:pt>
                <c:pt idx="3">
                  <c:v>Newark Hospital (36)</c:v>
                </c:pt>
              </c:strCache>
            </c:strRef>
          </c:cat>
          <c:val>
            <c:numRef>
              <c:f>Sheet1!$F$2:$F$5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C334-477A-BE81-A561CDF771C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(446)</c:v>
                </c:pt>
                <c:pt idx="1">
                  <c:v>King's Mill Hospital (399)</c:v>
                </c:pt>
                <c:pt idx="2">
                  <c:v>Mansfield Community Hospital (-)</c:v>
                </c:pt>
                <c:pt idx="3">
                  <c:v>Newark Hospital (36)</c:v>
                </c:pt>
              </c:strCache>
            </c:strRef>
          </c:cat>
          <c:val>
            <c:numRef>
              <c:f>Sheet1!$G$2:$G$5</c:f>
              <c:numCache>
                <c:formatCode>0.0;;</c:formatCode>
                <c:ptCount val="4"/>
                <c:pt idx="0">
                  <c:v>8.6956385795580875</c:v>
                </c:pt>
                <c:pt idx="1">
                  <c:v>8.7084220888693356</c:v>
                </c:pt>
                <c:pt idx="2">
                  <c:v>0</c:v>
                </c:pt>
                <c:pt idx="3">
                  <c:v>8.0448954108747923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C334-477A-BE81-A561CDF771C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(446)</c:v>
                </c:pt>
                <c:pt idx="1">
                  <c:v>King's Mill Hospital (399)</c:v>
                </c:pt>
                <c:pt idx="2">
                  <c:v>Mansfield Community Hospital (-)</c:v>
                </c:pt>
                <c:pt idx="3">
                  <c:v>Newark Hospital (36)</c:v>
                </c:pt>
              </c:strCache>
            </c:strRef>
          </c:cat>
          <c:val>
            <c:numRef>
              <c:f>Sheet1!$H$2:$H$5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C334-477A-BE81-A561CDF771C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(446)</c:v>
                </c:pt>
                <c:pt idx="1">
                  <c:v>King's Mill Hospital (399)</c:v>
                </c:pt>
                <c:pt idx="2">
                  <c:v>Mansfield Community Hospital (-)</c:v>
                </c:pt>
                <c:pt idx="3">
                  <c:v>Newark Hospital (36)</c:v>
                </c:pt>
              </c:strCache>
            </c:strRef>
          </c:cat>
          <c:val>
            <c:numRef>
              <c:f>Sheet1!$I$2:$I$5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C334-477A-BE81-A561CDF771C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(446)</c:v>
                </c:pt>
                <c:pt idx="1">
                  <c:v>King's Mill Hospital (399)</c:v>
                </c:pt>
                <c:pt idx="2">
                  <c:v>Mansfield Community Hospital (-)</c:v>
                </c:pt>
                <c:pt idx="3">
                  <c:v>Newark Hospital (36)</c:v>
                </c:pt>
              </c:strCache>
            </c:strRef>
          </c:cat>
          <c:val>
            <c:numRef>
              <c:f>Sheet1!$J$2:$J$5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C334-477A-BE81-A561CDF771CF}"/>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1.3043614204419125</c:v>
                </c:pt>
                <c:pt idx="1">
                  <c:v>1.2915779111306644</c:v>
                </c:pt>
                <c:pt idx="2">
                  <c:v>0</c:v>
                </c:pt>
                <c:pt idx="3">
                  <c:v>1.9551045891252077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C334-477A-BE81-A561CDF771C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34-477A-BE81-A561CDF771C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C334-477A-BE81-A561CDF771C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0.01397</cdr:x>
      <cdr:y>0.20513</cdr:y>
    </cdr:from>
    <cdr:to>
      <cdr:x>0.30924</cdr:x>
      <cdr:y>0.81382</cdr:y>
    </cdr:to>
    <cdr:sp macro="" textlink="">
      <cdr:nvSpPr>
        <cdr:cNvPr id="2" name="TextBox 1">
          <a:extLst xmlns:a="http://schemas.openxmlformats.org/drawingml/2006/main">
            <a:ext uri="{FF2B5EF4-FFF2-40B4-BE49-F238E27FC236}">
              <a16:creationId xmlns:a16="http://schemas.microsoft.com/office/drawing/2014/main" id="{53C479E1-0B84-B011-35FF-E2139D2A4BBB}"/>
            </a:ext>
          </a:extLst>
        </cdr:cNvPr>
        <cdr:cNvSpPr txBox="1"/>
      </cdr:nvSpPr>
      <cdr:spPr>
        <a:xfrm xmlns:a="http://schemas.openxmlformats.org/drawingml/2006/main">
          <a:off x="125813" y="217808"/>
          <a:ext cx="2659406" cy="646331"/>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r>
            <a:rPr lang="en-GB" sz="900" kern="1200" dirty="0">
              <a:latin typeface="Arial" panose="020B0604020202020204" pitchFamily="34" charset="0"/>
              <a:cs typeface="Arial" panose="020B0604020202020204" pitchFamily="34" charset="0"/>
            </a:rPr>
            <a:t>Q31_1. Thinking about your care and treatment, did hospital staff take into account the following individual needs? Language needs (e.g. translation, braille)</a:t>
          </a:r>
        </a:p>
      </cdr:txBody>
    </cdr:sp>
  </cdr:relSizeAnchor>
</c:userShapes>
</file>

<file path=ppt/drawings/drawing2.xml><?xml version="1.0" encoding="utf-8"?>
<c:userShapes xmlns:c="http://schemas.openxmlformats.org/drawingml/2006/chart">
  <cdr:relSizeAnchor xmlns:cdr="http://schemas.openxmlformats.org/drawingml/2006/chartDrawing">
    <cdr:from>
      <cdr:x>0.00657</cdr:x>
      <cdr:y>0.23539</cdr:y>
    </cdr:from>
    <cdr:to>
      <cdr:x>0.30327</cdr:x>
      <cdr:y>0.87787</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58921" y="236801"/>
          <a:ext cx="2659455" cy="646333"/>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0.15804</cdr:y>
    </cdr:from>
    <cdr:to>
      <cdr:x>0.29813</cdr:x>
      <cdr:y>0.84195</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0" y="149359"/>
          <a:ext cx="2659402" cy="64632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p>
      </cdr:txBody>
    </cdr:sp>
  </cdr:relSizeAnchor>
</c:userShapes>
</file>

<file path=ppt/drawings/drawing4.xml><?xml version="1.0" encoding="utf-8"?>
<c:userShapes xmlns:c="http://schemas.openxmlformats.org/drawingml/2006/chart">
  <cdr:relSizeAnchor xmlns:cdr="http://schemas.openxmlformats.org/drawingml/2006/chartDrawing">
    <cdr:from>
      <cdr:x>0.00419</cdr:x>
      <cdr:y>0.24054</cdr:y>
    </cdr:from>
    <cdr:to>
      <cdr:x>0.30232</cdr:x>
      <cdr:y>0.92446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37333" y="227325"/>
          <a:ext cx="2659402" cy="64633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p>
      </cdr:txBody>
    </cdr:sp>
  </cdr:relSizeAnchor>
</c:userShapes>
</file>

<file path=ppt/drawings/drawing5.xml><?xml version="1.0" encoding="utf-8"?>
<c:userShapes xmlns:c="http://schemas.openxmlformats.org/drawingml/2006/chart">
  <cdr:relSizeAnchor xmlns:cdr="http://schemas.openxmlformats.org/drawingml/2006/chartDrawing">
    <cdr:from>
      <cdr:x>0.01179</cdr:x>
      <cdr:y>0.19549</cdr:y>
    </cdr:from>
    <cdr:to>
      <cdr:x>0.30848</cdr:x>
      <cdr:y>0.83796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105671" y="196658"/>
          <a:ext cx="2659406" cy="646331"/>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1D28-5DE3-6865-C239-4B8FD58519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E5BE9DD-FABD-FC72-B7FE-1A537D68F3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735B59-6023-4AE6-B780-9B316E0B5D36}" type="datetimeFigureOut">
              <a:rPr lang="en-GB" smtClean="0"/>
              <a:t>03/08/2025</a:t>
            </a:fld>
            <a:endParaRPr lang="en-GB"/>
          </a:p>
        </p:txBody>
      </p:sp>
      <p:sp>
        <p:nvSpPr>
          <p:cNvPr id="4" name="Footer Placeholder 3">
            <a:extLst>
              <a:ext uri="{FF2B5EF4-FFF2-40B4-BE49-F238E27FC236}">
                <a16:creationId xmlns:a16="http://schemas.microsoft.com/office/drawing/2014/main" id="{A257DDAF-C83E-52C3-D16C-6AB0E2153B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A422EBB-D090-2EE2-A569-8D8B738A8C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0881FD-1E66-4E90-ACB8-42077D5CDE63}" type="slidenum">
              <a:rPr lang="en-GB" smtClean="0"/>
              <a:t>‹#›</a:t>
            </a:fld>
            <a:endParaRPr lang="en-GB"/>
          </a:p>
        </p:txBody>
      </p:sp>
    </p:spTree>
    <p:extLst>
      <p:ext uri="{BB962C8B-B14F-4D97-AF65-F5344CB8AC3E}">
        <p14:creationId xmlns:p14="http://schemas.microsoft.com/office/powerpoint/2010/main" val="33130637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03/08/2025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967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879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16</a:t>
            </a:fld>
            <a:endParaRPr lang="en-GB"/>
          </a:p>
        </p:txBody>
      </p:sp>
    </p:spTree>
    <p:extLst>
      <p:ext uri="{BB962C8B-B14F-4D97-AF65-F5344CB8AC3E}">
        <p14:creationId xmlns:p14="http://schemas.microsoft.com/office/powerpoint/2010/main" val="525885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a:p>
        </p:txBody>
      </p:sp>
    </p:spTree>
    <p:extLst>
      <p:ext uri="{BB962C8B-B14F-4D97-AF65-F5344CB8AC3E}">
        <p14:creationId xmlns:p14="http://schemas.microsoft.com/office/powerpoint/2010/main" val="1859375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 (2023) has changed to Q8 (2024)</a:t>
            </a:r>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a:p>
        </p:txBody>
      </p:sp>
    </p:spTree>
    <p:extLst>
      <p:ext uri="{BB962C8B-B14F-4D97-AF65-F5344CB8AC3E}">
        <p14:creationId xmlns:p14="http://schemas.microsoft.com/office/powerpoint/2010/main" val="186693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a:p>
        </p:txBody>
      </p:sp>
    </p:spTree>
    <p:extLst>
      <p:ext uri="{BB962C8B-B14F-4D97-AF65-F5344CB8AC3E}">
        <p14:creationId xmlns:p14="http://schemas.microsoft.com/office/powerpoint/2010/main" val="323644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570AF-85C6-8C08-F182-FEE3DDED1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DBE29-40C0-1086-11E8-405F9DFF5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89F91-D963-76E9-88EC-5787E3A853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DFA4E3D-4D4C-C0D6-FDBA-01750D78CD11}"/>
              </a:ext>
            </a:extLst>
          </p:cNvPr>
          <p:cNvSpPr>
            <a:spLocks noGrp="1"/>
          </p:cNvSpPr>
          <p:nvPr>
            <p:ph type="sldNum" sz="quarter" idx="5"/>
          </p:nvPr>
        </p:nvSpPr>
        <p:spPr/>
        <p:txBody>
          <a:bodyPr/>
          <a:lstStyle/>
          <a:p>
            <a:fld id="{F995ADB6-A4C8-407F-AA7E-F37056F52D96}" type="slidenum">
              <a:rPr lang="en-GB" smtClean="0"/>
              <a:t>22</a:t>
            </a:fld>
            <a:endParaRPr lang="en-GB"/>
          </a:p>
        </p:txBody>
      </p:sp>
    </p:spTree>
    <p:extLst>
      <p:ext uri="{BB962C8B-B14F-4D97-AF65-F5344CB8AC3E}">
        <p14:creationId xmlns:p14="http://schemas.microsoft.com/office/powerpoint/2010/main" val="45253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a:p>
        </p:txBody>
      </p:sp>
    </p:spTree>
    <p:extLst>
      <p:ext uri="{BB962C8B-B14F-4D97-AF65-F5344CB8AC3E}">
        <p14:creationId xmlns:p14="http://schemas.microsoft.com/office/powerpoint/2010/main" val="1762221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a:p>
        </p:txBody>
      </p:sp>
    </p:spTree>
    <p:extLst>
      <p:ext uri="{BB962C8B-B14F-4D97-AF65-F5344CB8AC3E}">
        <p14:creationId xmlns:p14="http://schemas.microsoft.com/office/powerpoint/2010/main" val="1893997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a:p>
        </p:txBody>
      </p:sp>
    </p:spTree>
    <p:extLst>
      <p:ext uri="{BB962C8B-B14F-4D97-AF65-F5344CB8AC3E}">
        <p14:creationId xmlns:p14="http://schemas.microsoft.com/office/powerpoint/2010/main" val="1657504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a:p>
        </p:txBody>
      </p:sp>
    </p:spTree>
    <p:extLst>
      <p:ext uri="{BB962C8B-B14F-4D97-AF65-F5344CB8AC3E}">
        <p14:creationId xmlns:p14="http://schemas.microsoft.com/office/powerpoint/2010/main" val="940608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DCB65-FE15-B73B-10A6-F3CB674C5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61DC4-DA72-7009-F32B-317663EA6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B8D4C-0C6E-7735-0261-D6D97319D9F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9B9F151-D1C4-0E13-4E40-7F5C978581F0}"/>
              </a:ext>
            </a:extLst>
          </p:cNvPr>
          <p:cNvSpPr>
            <a:spLocks noGrp="1"/>
          </p:cNvSpPr>
          <p:nvPr>
            <p:ph type="sldNum" sz="quarter" idx="5"/>
          </p:nvPr>
        </p:nvSpPr>
        <p:spPr/>
        <p:txBody>
          <a:bodyPr/>
          <a:lstStyle/>
          <a:p>
            <a:fld id="{F995ADB6-A4C8-407F-AA7E-F37056F52D96}" type="slidenum">
              <a:rPr lang="en-GB" smtClean="0"/>
              <a:t>31</a:t>
            </a:fld>
            <a:endParaRPr lang="en-GB"/>
          </a:p>
        </p:txBody>
      </p:sp>
    </p:spTree>
    <p:extLst>
      <p:ext uri="{BB962C8B-B14F-4D97-AF65-F5344CB8AC3E}">
        <p14:creationId xmlns:p14="http://schemas.microsoft.com/office/powerpoint/2010/main" val="943931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a:p>
        </p:txBody>
      </p:sp>
    </p:spTree>
    <p:extLst>
      <p:ext uri="{BB962C8B-B14F-4D97-AF65-F5344CB8AC3E}">
        <p14:creationId xmlns:p14="http://schemas.microsoft.com/office/powerpoint/2010/main" val="2363045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a:p>
        </p:txBody>
      </p:sp>
    </p:spTree>
    <p:extLst>
      <p:ext uri="{BB962C8B-B14F-4D97-AF65-F5344CB8AC3E}">
        <p14:creationId xmlns:p14="http://schemas.microsoft.com/office/powerpoint/2010/main" val="2650333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a:p>
        </p:txBody>
      </p:sp>
    </p:spTree>
    <p:extLst>
      <p:ext uri="{BB962C8B-B14F-4D97-AF65-F5344CB8AC3E}">
        <p14:creationId xmlns:p14="http://schemas.microsoft.com/office/powerpoint/2010/main" val="4187262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a:p>
        </p:txBody>
      </p:sp>
    </p:spTree>
    <p:extLst>
      <p:ext uri="{BB962C8B-B14F-4D97-AF65-F5344CB8AC3E}">
        <p14:creationId xmlns:p14="http://schemas.microsoft.com/office/powerpoint/2010/main" val="2631517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a:p>
        </p:txBody>
      </p:sp>
    </p:spTree>
    <p:extLst>
      <p:ext uri="{BB962C8B-B14F-4D97-AF65-F5344CB8AC3E}">
        <p14:creationId xmlns:p14="http://schemas.microsoft.com/office/powerpoint/2010/main" val="287809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a:p>
        </p:txBody>
      </p:sp>
    </p:spTree>
    <p:extLst>
      <p:ext uri="{BB962C8B-B14F-4D97-AF65-F5344CB8AC3E}">
        <p14:creationId xmlns:p14="http://schemas.microsoft.com/office/powerpoint/2010/main" val="1462424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a:p>
        </p:txBody>
      </p:sp>
    </p:spTree>
    <p:extLst>
      <p:ext uri="{BB962C8B-B14F-4D97-AF65-F5344CB8AC3E}">
        <p14:creationId xmlns:p14="http://schemas.microsoft.com/office/powerpoint/2010/main" val="4198759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1167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4456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9B35B-7203-07D6-93C8-38B71E20C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C792B-38FF-899C-8C94-5BFD0FC828F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9EA571-6F12-FA19-EADC-73B02786272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E394843-A828-93A1-3B51-9FA308E1FC4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2766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6014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9716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4460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58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3256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3565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3558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290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6204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57632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7616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2671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0CE09-EF5F-8D5E-D320-0E806B5DA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13AE4-16AE-C2BB-711B-6388DADCEF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08524D4-5019-9CE6-E730-CD5C849B231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A34171-774F-BC03-5209-7ACED16BE99D}"/>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2951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7D2A6-CCFE-5B64-A06D-BE72C3ECA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35ABA-10E3-46F3-0883-966012AB16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44F5F2-286D-F5D6-6C06-2462BFCFC7F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FCACF3F-B2A6-51FB-088D-A91C26D31A08}"/>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80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3B9C8-2EA6-4C48-9B0A-24724810A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42C78-C16E-CA98-505D-0684647834C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6C3ED3-4FF7-01A5-6C98-923FEDF3257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83E2FC-C52A-9FC1-754D-60A918F088AC}"/>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9975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0411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1593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68209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2543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15649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66918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7673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9969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C5E16-BCA3-06C1-EC63-FBF041C9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FE347-5517-B72A-15DC-CAC43F4F064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5E6310B-8661-BB14-2804-7C03D9D09509}"/>
              </a:ext>
            </a:extLst>
          </p:cNvPr>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8272525-358A-5F8D-CC1E-40A4DA5497A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74260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2148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6D876-7936-D5EB-8FA8-439A512B9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822DD-9558-59B5-B27A-57A5D41762B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7475902-CD5E-0CAA-1625-86509E16AA0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BDFA205-4F5D-FD06-2E94-CFF9EF0C97C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7698414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C0159-CF1A-C53C-C14B-F4126EE22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0EB4F-6901-DB3B-D918-2AC016C1EB4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FAE16E3-90BF-9CA3-40B5-165059E689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63BAC73-6C72-0188-307B-DC445A1B659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4511256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5FA07-C7B1-BDE0-CC30-9873BBD08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107AD-E91E-472C-3D16-2C7A6F6CD4E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98AA0D5-E138-5083-4D22-CB43667DC91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5443B3-419D-C4B1-1007-C20C6CF6393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937730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1650227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77</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2636690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1106723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733797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3266896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300973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63564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968457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2569222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4852398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212246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3E3AD-5916-1361-DFD4-8B40720E8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81BEE-1757-AD1A-A435-A1754D50A5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F8261D-A868-13DF-010B-0A14C32F612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A8ADF8-7F0E-9021-5E96-561ED89A50F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7292592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9098924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323235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126568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0996076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62933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147929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E713-3ED4-C409-3254-002C5A23B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62A20-8630-4DCD-52D5-87B7E7FD387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9029862-A349-4B1A-A5D6-221E64E6F9A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FB5AFCC-1307-3E08-274E-9A0AB008D8B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8582054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537504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01395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34013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38771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07117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73680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006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6638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slide" Target="../slides/slide44.xml"/><Relationship Id="rId3" Type="http://schemas.openxmlformats.org/officeDocument/2006/relationships/image" Target="../media/image11.png"/><Relationship Id="rId7" Type="http://schemas.openxmlformats.org/officeDocument/2006/relationships/slide" Target="../slides/slide12.xm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slide" Target="../slides/slide70.xml"/><Relationship Id="rId4" Type="http://schemas.openxmlformats.org/officeDocument/2006/relationships/image" Target="../media/image7.png"/><Relationship Id="rId9" Type="http://schemas.openxmlformats.org/officeDocument/2006/relationships/slide" Target="../slides/slide9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97.xml"/><Relationship Id="rId3" Type="http://schemas.openxmlformats.org/officeDocument/2006/relationships/slide" Target="../slides/slide3.xml"/><Relationship Id="rId7" Type="http://schemas.openxmlformats.org/officeDocument/2006/relationships/image" Target="../media/image6.png"/><Relationship Id="rId2"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12.xml"/><Relationship Id="rId10" Type="http://schemas.openxmlformats.org/officeDocument/2006/relationships/image" Target="../media/image7.png"/><Relationship Id="rId4" Type="http://schemas.openxmlformats.org/officeDocument/2006/relationships/slide" Target="../slides/slide7.xml"/><Relationship Id="rId9" Type="http://schemas.openxmlformats.org/officeDocument/2006/relationships/slide" Target="../slides/slide70.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0.xml"/><Relationship Id="rId7" Type="http://schemas.openxmlformats.org/officeDocument/2006/relationships/image" Target="../media/image5.png"/><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12.xml"/><Relationship Id="rId5" Type="http://schemas.openxmlformats.org/officeDocument/2006/relationships/slide" Target="../slides/slide7.xml"/><Relationship Id="rId10" Type="http://schemas.openxmlformats.org/officeDocument/2006/relationships/slide" Target="../slides/slide44.xml"/><Relationship Id="rId4" Type="http://schemas.openxmlformats.org/officeDocument/2006/relationships/slide" Target="../slides/slide3.xml"/><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7.xml"/><Relationship Id="rId7" Type="http://schemas.openxmlformats.org/officeDocument/2006/relationships/image" Target="../media/image6.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97.xml"/><Relationship Id="rId10" Type="http://schemas.openxmlformats.org/officeDocument/2006/relationships/slide" Target="../slides/slide70.xml"/><Relationship Id="rId4" Type="http://schemas.openxmlformats.org/officeDocument/2006/relationships/slide" Target="../slides/slide12.xml"/><Relationship Id="rId9" Type="http://schemas.openxmlformats.org/officeDocument/2006/relationships/slide" Target="../slides/slide4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5" name="Picture 4" descr="A close-up of a doctor holding a tablet">
            <a:extLst>
              <a:ext uri="{FF2B5EF4-FFF2-40B4-BE49-F238E27FC236}">
                <a16:creationId xmlns:a16="http://schemas.microsoft.com/office/drawing/2014/main" id="{719E0FC9-EA66-2E72-AFDE-1579080EF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0"/>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82856" y="6003019"/>
            <a:ext cx="1649489" cy="612569"/>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93376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RK5 | Sherwood Forest Hospitals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CF62EF3-02F5-F429-8769-3A94D95B15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87435" y="6075926"/>
            <a:ext cx="1048505" cy="466754"/>
          </a:xfrm>
          <a:prstGeom prst="rect">
            <a:avLst/>
          </a:prstGeom>
        </p:spPr>
      </p:pic>
      <p:pic>
        <p:nvPicPr>
          <p:cNvPr id="4" name="Picture 2">
            <a:extLst>
              <a:ext uri="{FF2B5EF4-FFF2-40B4-BE49-F238E27FC236}">
                <a16:creationId xmlns:a16="http://schemas.microsoft.com/office/drawing/2014/main" id="{F6ED1133-44AC-5375-E0E2-161C742239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698476" y="6050918"/>
            <a:ext cx="1114046" cy="45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156475" y="7880"/>
            <a:ext cx="1407600" cy="424800"/>
          </a:xfrm>
          <a:prstGeom prst="rect">
            <a:avLst/>
          </a:prstGeom>
          <a:noFill/>
          <a:ln>
            <a:solidFill>
              <a:schemeClr val="bg1"/>
            </a:solidFill>
          </a:ln>
        </p:spPr>
        <p:txBody>
          <a:bodyPr wrap="square" rtlCol="0" anchor="ctr" anchorCtr="0">
            <a:noAutofit/>
          </a:bodyPr>
          <a:lstStyle/>
          <a:p>
            <a:pPr algn="ctr"/>
            <a:r>
              <a:rPr lang="en-GB" sz="1200" b="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587680" y="-1504"/>
            <a:ext cx="1407600" cy="4248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029349" y="7880"/>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8" action="ppaction://hlinksldjump"/>
            <a:extLst>
              <a:ext uri="{FF2B5EF4-FFF2-40B4-BE49-F238E27FC236}">
                <a16:creationId xmlns:a16="http://schemas.microsoft.com/office/drawing/2014/main" id="{876D6199-6821-AD56-4B4A-3BEE0DEC8732}"/>
              </a:ext>
            </a:extLst>
          </p:cNvPr>
          <p:cNvSpPr txBox="1"/>
          <p:nvPr userDrawn="1"/>
        </p:nvSpPr>
        <p:spPr>
          <a:xfrm>
            <a:off x="4471018"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6" name="TextBox 5">
            <a:hlinkClick r:id="rId9" action="ppaction://hlinksldjump"/>
            <a:extLst>
              <a:ext uri="{FF2B5EF4-FFF2-40B4-BE49-F238E27FC236}">
                <a16:creationId xmlns:a16="http://schemas.microsoft.com/office/drawing/2014/main" id="{1087AC65-32F9-077A-DB81-47AE420A6055}"/>
              </a:ext>
            </a:extLst>
          </p:cNvPr>
          <p:cNvSpPr txBox="1"/>
          <p:nvPr userDrawn="1"/>
        </p:nvSpPr>
        <p:spPr>
          <a:xfrm>
            <a:off x="7312500" y="5554"/>
            <a:ext cx="1407600" cy="4248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hlinkClick r:id="rId10" action="ppaction://hlinksldjump"/>
            <a:extLst>
              <a:ext uri="{FF2B5EF4-FFF2-40B4-BE49-F238E27FC236}">
                <a16:creationId xmlns:a16="http://schemas.microsoft.com/office/drawing/2014/main" id="{D49524EF-A597-F605-C1D8-95C285691DDA}"/>
              </a:ext>
            </a:extLst>
          </p:cNvPr>
          <p:cNvSpPr txBox="1"/>
          <p:nvPr userDrawn="1"/>
        </p:nvSpPr>
        <p:spPr>
          <a:xfrm>
            <a:off x="5891758" y="7880"/>
            <a:ext cx="1462597" cy="4248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381015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4" name="Group 3">
            <a:extLst>
              <a:ext uri="{FF2B5EF4-FFF2-40B4-BE49-F238E27FC236}">
                <a16:creationId xmlns:a16="http://schemas.microsoft.com/office/drawing/2014/main" id="{A7126A66-22D0-4E41-B222-C2DA9B86E462}"/>
              </a:ext>
            </a:extLst>
          </p:cNvPr>
          <p:cNvGrpSpPr/>
          <p:nvPr userDrawn="1"/>
        </p:nvGrpSpPr>
        <p:grpSpPr>
          <a:xfrm>
            <a:off x="9307993" y="68610"/>
            <a:ext cx="2701908" cy="293617"/>
            <a:chOff x="9307993" y="55358"/>
            <a:chExt cx="2701908" cy="293617"/>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07993" y="75882"/>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1333256"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4739C28A-9A66-1A1E-AEFE-35EA8710491A}"/>
              </a:ext>
            </a:extLst>
          </p:cNvPr>
          <p:cNvPicPr>
            <a:picLocks noChangeAspect="1"/>
          </p:cNvPicPr>
          <p:nvPr userDrawn="1"/>
        </p:nvPicPr>
        <p:blipFill>
          <a:blip r:embed="rId4"/>
          <a:stretch>
            <a:fillRect/>
          </a:stretch>
        </p:blipFill>
        <p:spPr>
          <a:xfrm>
            <a:off x="10346378" y="17548"/>
            <a:ext cx="773524" cy="344679"/>
          </a:xfrm>
          <a:prstGeom prst="rect">
            <a:avLst/>
          </a:prstGeom>
        </p:spPr>
      </p:pic>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96341"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2"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3"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0" name="Rectangle 19">
            <a:hlinkClick r:id="rId4" action="ppaction://hlinksldjump" tooltip="Headline results"/>
            <a:extLst>
              <a:ext uri="{FF2B5EF4-FFF2-40B4-BE49-F238E27FC236}">
                <a16:creationId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Benchmarking"/>
            <a:extLst>
              <a:ext uri="{FF2B5EF4-FFF2-40B4-BE49-F238E27FC236}">
                <a16:creationId xmlns:a16="http://schemas.microsoft.com/office/drawing/2014/main" id="{778A1576-9C7B-4F8A-82EA-F56A4298F37B}"/>
              </a:ext>
            </a:extLst>
          </p:cNvPr>
          <p:cNvSpPr/>
          <p:nvPr userDrawn="1"/>
        </p:nvSpPr>
        <p:spPr>
          <a:xfrm>
            <a:off x="3531867"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nvGrpSpPr>
          <p:cNvPr id="30" name="Group 29">
            <a:extLst>
              <a:ext uri="{FF2B5EF4-FFF2-40B4-BE49-F238E27FC236}">
                <a16:creationId xmlns:a16="http://schemas.microsoft.com/office/drawing/2014/main" id="{66C64D38-0D18-4F7E-92C8-63236F36205F}"/>
              </a:ext>
            </a:extLst>
          </p:cNvPr>
          <p:cNvGrpSpPr/>
          <p:nvPr userDrawn="1"/>
        </p:nvGrpSpPr>
        <p:grpSpPr>
          <a:xfrm>
            <a:off x="9547641" y="68610"/>
            <a:ext cx="2569088" cy="310658"/>
            <a:chOff x="9547641" y="55358"/>
            <a:chExt cx="2569088" cy="310658"/>
          </a:xfrm>
        </p:grpSpPr>
        <p:pic>
          <p:nvPicPr>
            <p:cNvPr id="31" name="Picture 30">
              <a:extLst>
                <a:ext uri="{FF2B5EF4-FFF2-40B4-BE49-F238E27FC236}">
                  <a16:creationId xmlns:a16="http://schemas.microsoft.com/office/drawing/2014/main" id="{810C161C-D80B-46FF-86CB-32B6AAC8393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32" name="Picture 3" descr="NHS 10mm - RGB Blue">
              <a:extLst>
                <a:ext uri="{FF2B5EF4-FFF2-40B4-BE49-F238E27FC236}">
                  <a16:creationId xmlns:a16="http://schemas.microsoft.com/office/drawing/2014/main" id="{5BFCA0B4-1471-41B4-8754-9EDDB673D48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TextBox 37">
            <a:hlinkClick r:id="rId8" action="ppaction://hlinksldjump"/>
            <a:extLst>
              <a:ext uri="{FF2B5EF4-FFF2-40B4-BE49-F238E27FC236}">
                <a16:creationId xmlns:a16="http://schemas.microsoft.com/office/drawing/2014/main" id="{6407BA12-6A09-40A4-BD61-7EDC2C66925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TextBox 12">
            <a:hlinkClick r:id="rId9" action="ppaction://hlinksldjump"/>
            <a:extLst>
              <a:ext uri="{FF2B5EF4-FFF2-40B4-BE49-F238E27FC236}">
                <a16:creationId xmlns:a16="http://schemas.microsoft.com/office/drawing/2014/main" id="{43F22EEA-3698-4E33-99CC-59F7BA5AF50D}"/>
              </a:ext>
            </a:extLst>
          </p:cNvPr>
          <p:cNvSpPr txBox="1"/>
          <p:nvPr userDrawn="1"/>
        </p:nvSpPr>
        <p:spPr>
          <a:xfrm>
            <a:off x="6514230" y="-849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pic>
        <p:nvPicPr>
          <p:cNvPr id="2" name="Picture 1">
            <a:extLst>
              <a:ext uri="{FF2B5EF4-FFF2-40B4-BE49-F238E27FC236}">
                <a16:creationId xmlns:a16="http://schemas.microsoft.com/office/drawing/2014/main" id="{0AD6E4D1-71BB-43C0-A692-CA40303D60B0}"/>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0A6F6562-BDBE-42D7-9D99-E4612D2BDD96}"/>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5DB5656F-7E08-402B-9F6A-FD02116A232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5" name="Group 4">
            <a:extLst>
              <a:ext uri="{FF2B5EF4-FFF2-40B4-BE49-F238E27FC236}">
                <a16:creationId xmlns:a16="http://schemas.microsoft.com/office/drawing/2014/main" id="{E275F06D-9173-C587-6D15-85FE50817EF9}"/>
              </a:ext>
            </a:extLst>
          </p:cNvPr>
          <p:cNvGrpSpPr/>
          <p:nvPr userDrawn="1"/>
        </p:nvGrpSpPr>
        <p:grpSpPr>
          <a:xfrm>
            <a:off x="9547641" y="68610"/>
            <a:ext cx="2569088" cy="310658"/>
            <a:chOff x="9547641" y="55358"/>
            <a:chExt cx="2569088" cy="310658"/>
          </a:xfrm>
        </p:grpSpPr>
        <p:pic>
          <p:nvPicPr>
            <p:cNvPr id="6" name="Picture 5">
              <a:extLst>
                <a:ext uri="{FF2B5EF4-FFF2-40B4-BE49-F238E27FC236}">
                  <a16:creationId xmlns:a16="http://schemas.microsoft.com/office/drawing/2014/main" id="{07BA0085-5336-28F8-2B9B-999B65FD550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14" name="Picture 3" descr="NHS 10mm - RGB Blue">
              <a:extLst>
                <a:ext uri="{FF2B5EF4-FFF2-40B4-BE49-F238E27FC236}">
                  <a16:creationId xmlns:a16="http://schemas.microsoft.com/office/drawing/2014/main" id="{FFABCFE5-4637-00E9-1342-A7E95B9F4674}"/>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124472DB-7764-962C-8297-F962BCC9240E}"/>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4F1A16D2-D80C-41CF-AAB4-F6BE83415E9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33B97300-BF75-4ACF-A7B3-8FF4344CDD48}"/>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8AC3C3A4-BFB6-999C-2189-1C8C2C833191}"/>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9DE8015-7B51-C260-3476-37A8466C94C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41123E8D-559B-56D9-AB12-5D4164C59683}"/>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8FAB0436-40B4-3000-618F-FDF8E4969EB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8B10F561-397F-4533-8021-76C2C1C4670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FC647D17-02B8-48E6-9DA7-39EEBF1A9827}"/>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5DC27952-DDB0-4423-DE47-408DE8996543}"/>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0D57C9EF-CE73-DE26-76C8-978A4035B2B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66198E2E-8B6A-E81B-22E1-CADA40BFC8BF}"/>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31F2CD2-B209-AD82-CBC5-8C62655CEEC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nds over time">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345CA23-1879-42E2-9FD1-5D8B620C4F0F}"/>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3" name="TextBox 12">
            <a:hlinkClick r:id="rId3" action="ppaction://hlinksldjump"/>
            <a:extLst>
              <a:ext uri="{FF2B5EF4-FFF2-40B4-BE49-F238E27FC236}">
                <a16:creationId xmlns:a16="http://schemas.microsoft.com/office/drawing/2014/main" id="{43F22EEA-3698-4E33-99CC-59F7BA5AF50D}"/>
              </a:ext>
            </a:extLst>
          </p:cNvPr>
          <p:cNvSpPr txBox="1"/>
          <p:nvPr userDrawn="1"/>
        </p:nvSpPr>
        <p:spPr>
          <a:xfrm>
            <a:off x="6486165" y="1071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4"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enchmarking"/>
            <a:extLst>
              <a:ext uri="{FF2B5EF4-FFF2-40B4-BE49-F238E27FC236}">
                <a16:creationId xmlns:a16="http://schemas.microsoft.com/office/drawing/2014/main" id="{B94EF32A-4F14-4EDA-B559-CAC8FDD3F703}"/>
              </a:ext>
            </a:extLst>
          </p:cNvPr>
          <p:cNvSpPr/>
          <p:nvPr userDrawn="1"/>
        </p:nvSpPr>
        <p:spPr>
          <a:xfrm>
            <a:off x="3531866"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D6451628-94CF-624B-27B7-D02C44C6761B}"/>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907CD7EB-73B1-0A19-F4D4-314D0CB5396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E07B6CDC-0395-C526-77A3-D7E8AF2848E2}"/>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16FBAEB-7CA9-F384-A8AF-4AD7B36986EB}"/>
              </a:ext>
            </a:extLst>
          </p:cNvPr>
          <p:cNvPicPr>
            <a:picLocks noChangeAspect="1"/>
          </p:cNvPicPr>
          <p:nvPr userDrawn="1"/>
        </p:nvPicPr>
        <p:blipFill>
          <a:blip r:embed="rId9"/>
          <a:stretch>
            <a:fillRect/>
          </a:stretch>
        </p:blipFill>
        <p:spPr>
          <a:xfrm>
            <a:off x="10537591" y="36790"/>
            <a:ext cx="773524" cy="344679"/>
          </a:xfrm>
          <a:prstGeom prst="rect">
            <a:avLst/>
          </a:prstGeom>
        </p:spPr>
      </p:pic>
      <p:sp>
        <p:nvSpPr>
          <p:cNvPr id="6" name="TextBox 5">
            <a:hlinkClick r:id="rId10" action="ppaction://hlinksldjump"/>
            <a:extLst>
              <a:ext uri="{FF2B5EF4-FFF2-40B4-BE49-F238E27FC236}">
                <a16:creationId xmlns:a16="http://schemas.microsoft.com/office/drawing/2014/main" id="{17A5F254-1256-5913-7FA4-DEA13D788839}"/>
              </a:ext>
            </a:extLst>
          </p:cNvPr>
          <p:cNvSpPr txBox="1"/>
          <p:nvPr userDrawn="1"/>
        </p:nvSpPr>
        <p:spPr>
          <a:xfrm>
            <a:off x="5018100" y="825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3"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4" action="ppaction://hlinksldjump" tooltip="Benchmarking"/>
            <a:extLst>
              <a:ext uri="{FF2B5EF4-FFF2-40B4-BE49-F238E27FC236}">
                <a16:creationId xmlns:a16="http://schemas.microsoft.com/office/drawing/2014/main" id="{B94EF32A-4F14-4EDA-B559-CAC8FDD3F703}"/>
              </a:ext>
            </a:extLst>
          </p:cNvPr>
          <p:cNvSpPr/>
          <p:nvPr userDrawn="1"/>
        </p:nvSpPr>
        <p:spPr>
          <a:xfrm>
            <a:off x="3547379" y="-6600"/>
            <a:ext cx="141248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200"/>
          </a:p>
        </p:txBody>
      </p:sp>
      <p:sp>
        <p:nvSpPr>
          <p:cNvPr id="34" name="TextBox 33">
            <a:hlinkClick r:id="rId5"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C04A1E6B-91EC-270C-3504-D842F13476B9}"/>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0EFDDC9-985C-85CA-00ED-8CB739E71E8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A247AB5F-23D2-E91A-5984-F35EF298ECB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A043A2F3-E2C5-AFCB-8103-AE26F3E3B131}"/>
              </a:ext>
            </a:extLst>
          </p:cNvPr>
          <p:cNvPicPr>
            <a:picLocks noChangeAspect="1"/>
          </p:cNvPicPr>
          <p:nvPr userDrawn="1"/>
        </p:nvPicPr>
        <p:blipFill>
          <a:blip r:embed="rId8"/>
          <a:stretch>
            <a:fillRect/>
          </a:stretch>
        </p:blipFill>
        <p:spPr>
          <a:xfrm>
            <a:off x="10537591" y="36790"/>
            <a:ext cx="773524" cy="344679"/>
          </a:xfrm>
          <a:prstGeom prst="rect">
            <a:avLst/>
          </a:prstGeom>
        </p:spPr>
      </p:pic>
      <p:sp>
        <p:nvSpPr>
          <p:cNvPr id="6" name="TextBox 5">
            <a:hlinkClick r:id="rId9" action="ppaction://hlinksldjump"/>
            <a:extLst>
              <a:ext uri="{FF2B5EF4-FFF2-40B4-BE49-F238E27FC236}">
                <a16:creationId xmlns:a16="http://schemas.microsoft.com/office/drawing/2014/main" id="{42EA23C0-9EC1-1467-F338-63C7F4E0AFF4}"/>
              </a:ext>
            </a:extLst>
          </p:cNvPr>
          <p:cNvSpPr txBox="1"/>
          <p:nvPr userDrawn="1"/>
        </p:nvSpPr>
        <p:spPr>
          <a:xfrm>
            <a:off x="5056480" y="-128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2" name="TextBox 11">
            <a:hlinkClick r:id="rId10" action="ppaction://hlinksldjump"/>
            <a:extLst>
              <a:ext uri="{FF2B5EF4-FFF2-40B4-BE49-F238E27FC236}">
                <a16:creationId xmlns:a16="http://schemas.microsoft.com/office/drawing/2014/main" id="{40BA1032-E7EE-D27C-BE67-C9887F187664}"/>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2437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93376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RK5 | Sherwood Forest Hospitals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578450"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Adult Inpatient Survey 2024 </a:t>
            </a:r>
            <a:r>
              <a:rPr lang="en-GB" sz="800">
                <a:solidFill>
                  <a:schemeClr val="tx1">
                    <a:lumMod val="75000"/>
                    <a:lumOff val="25000"/>
                  </a:schemeClr>
                </a:solidFill>
                <a:latin typeface="Arial" panose="020B0604020202020204" pitchFamily="34" charset="0"/>
                <a:cs typeface="Arial" panose="020B0604020202020204" pitchFamily="34" charset="0"/>
              </a:rPr>
              <a:t>| RK5 | Sherwood Forest Hospitals NHS Foundation Trust </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75" r:id="rId8"/>
    <p:sldLayoutId id="2147483768" r:id="rId9"/>
    <p:sldLayoutId id="214748377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42.xml"/><Relationship Id="rId26" Type="http://schemas.openxmlformats.org/officeDocument/2006/relationships/slide" Target="slide96.xml"/><Relationship Id="rId39" Type="http://schemas.openxmlformats.org/officeDocument/2006/relationships/slide" Target="slide9.xml"/><Relationship Id="rId21" Type="http://schemas.openxmlformats.org/officeDocument/2006/relationships/slide" Target="slide79.xml"/><Relationship Id="rId34" Type="http://schemas.openxmlformats.org/officeDocument/2006/relationships/slide" Target="slide56.xml"/><Relationship Id="rId42" Type="http://schemas.openxmlformats.org/officeDocument/2006/relationships/slide" Target="slide30.xml"/><Relationship Id="rId47" Type="http://schemas.openxmlformats.org/officeDocument/2006/relationships/slide" Target="slide88.xml"/><Relationship Id="rId50" Type="http://schemas.openxmlformats.org/officeDocument/2006/relationships/slide" Target="slide13.xml"/><Relationship Id="rId7" Type="http://schemas.openxmlformats.org/officeDocument/2006/relationships/slide" Target="slide97.xml"/><Relationship Id="rId2" Type="http://schemas.openxmlformats.org/officeDocument/2006/relationships/notesSlide" Target="../notesSlides/notesSlide2.xml"/><Relationship Id="rId16" Type="http://schemas.openxmlformats.org/officeDocument/2006/relationships/slide" Target="slide38.xml"/><Relationship Id="rId29" Type="http://schemas.openxmlformats.org/officeDocument/2006/relationships/slide" Target="slide50.xml"/><Relationship Id="rId11" Type="http://schemas.openxmlformats.org/officeDocument/2006/relationships/slide" Target="slide21.xml"/><Relationship Id="rId24" Type="http://schemas.openxmlformats.org/officeDocument/2006/relationships/slide" Target="slide89.xml"/><Relationship Id="rId32" Type="http://schemas.openxmlformats.org/officeDocument/2006/relationships/slide" Target="slide63.xml"/><Relationship Id="rId37" Type="http://schemas.openxmlformats.org/officeDocument/2006/relationships/slide" Target="slide6.xml"/><Relationship Id="rId40" Type="http://schemas.openxmlformats.org/officeDocument/2006/relationships/slide" Target="slide10.xml"/><Relationship Id="rId45" Type="http://schemas.openxmlformats.org/officeDocument/2006/relationships/slide" Target="slide77.xml"/><Relationship Id="rId5" Type="http://schemas.openxmlformats.org/officeDocument/2006/relationships/slide" Target="slide12.xml"/><Relationship Id="rId15" Type="http://schemas.openxmlformats.org/officeDocument/2006/relationships/slide" Target="slide34.xml"/><Relationship Id="rId23" Type="http://schemas.openxmlformats.org/officeDocument/2006/relationships/slide" Target="slide83.xml"/><Relationship Id="rId28" Type="http://schemas.openxmlformats.org/officeDocument/2006/relationships/slide" Target="slide47.xml"/><Relationship Id="rId36" Type="http://schemas.openxmlformats.org/officeDocument/2006/relationships/slide" Target="slide5.xml"/><Relationship Id="rId49" Type="http://schemas.openxmlformats.org/officeDocument/2006/relationships/slide" Target="slide98.xml"/><Relationship Id="rId10" Type="http://schemas.openxmlformats.org/officeDocument/2006/relationships/slide" Target="slide18.xml"/><Relationship Id="rId19" Type="http://schemas.openxmlformats.org/officeDocument/2006/relationships/slide" Target="slide72.xml"/><Relationship Id="rId31" Type="http://schemas.openxmlformats.org/officeDocument/2006/relationships/slide" Target="slide60.xml"/><Relationship Id="rId44" Type="http://schemas.openxmlformats.org/officeDocument/2006/relationships/slide" Target="slide53.xml"/><Relationship Id="rId52" Type="http://schemas.openxmlformats.org/officeDocument/2006/relationships/slide" Target="slide71.xml"/><Relationship Id="rId4" Type="http://schemas.openxmlformats.org/officeDocument/2006/relationships/slide" Target="slide7.xml"/><Relationship Id="rId9" Type="http://schemas.openxmlformats.org/officeDocument/2006/relationships/slide" Target="slide16.xml"/><Relationship Id="rId14" Type="http://schemas.openxmlformats.org/officeDocument/2006/relationships/slide" Target="slide32.xml"/><Relationship Id="rId22" Type="http://schemas.openxmlformats.org/officeDocument/2006/relationships/slide" Target="slide81.xml"/><Relationship Id="rId27" Type="http://schemas.openxmlformats.org/officeDocument/2006/relationships/slide" Target="slide45.xml"/><Relationship Id="rId30" Type="http://schemas.openxmlformats.org/officeDocument/2006/relationships/slide" Target="slide54.xml"/><Relationship Id="rId35" Type="http://schemas.openxmlformats.org/officeDocument/2006/relationships/slide" Target="slide4.xml"/><Relationship Id="rId43" Type="http://schemas.openxmlformats.org/officeDocument/2006/relationships/slide" Target="slide23.xml"/><Relationship Id="rId48" Type="http://schemas.openxmlformats.org/officeDocument/2006/relationships/slide" Target="slide87.xml"/><Relationship Id="rId8" Type="http://schemas.openxmlformats.org/officeDocument/2006/relationships/slide" Target="slide70.xml"/><Relationship Id="rId51" Type="http://schemas.openxmlformats.org/officeDocument/2006/relationships/slide" Target="slide14.xml"/><Relationship Id="rId3" Type="http://schemas.openxmlformats.org/officeDocument/2006/relationships/slide" Target="slide3.xml"/><Relationship Id="rId12" Type="http://schemas.openxmlformats.org/officeDocument/2006/relationships/slide" Target="slide25.xml"/><Relationship Id="rId17" Type="http://schemas.openxmlformats.org/officeDocument/2006/relationships/slide" Target="slide40.xml"/><Relationship Id="rId25" Type="http://schemas.openxmlformats.org/officeDocument/2006/relationships/slide" Target="slide95.xml"/><Relationship Id="rId33" Type="http://schemas.openxmlformats.org/officeDocument/2006/relationships/slide" Target="slide69.xml"/><Relationship Id="rId38" Type="http://schemas.openxmlformats.org/officeDocument/2006/relationships/slide" Target="slide8.xml"/><Relationship Id="rId46" Type="http://schemas.openxmlformats.org/officeDocument/2006/relationships/slide" Target="slide94.xml"/><Relationship Id="rId20" Type="http://schemas.openxmlformats.org/officeDocument/2006/relationships/slide" Target="slide73.xml"/><Relationship Id="rId41"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44.xml"/></Relationships>
</file>

<file path=ppt/slides/_rels/slide2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5.xml"/><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2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2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40.xml"/><Relationship Id="rId4" Type="http://schemas.openxmlformats.org/officeDocument/2006/relationships/chart" Target="../charts/chart39.xml"/></Relationships>
</file>

<file path=ppt/slides/_rels/slide2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2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2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2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2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chart" Target="../charts/chart57.xml"/><Relationship Id="rId4" Type="http://schemas.openxmlformats.org/officeDocument/2006/relationships/chart" Target="../charts/char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chart" Target="../charts/chart62.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3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67.xml"/></Relationships>
</file>

<file path=ppt/slides/_rels/slide3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3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36.xml.rels><?xml version="1.0" encoding="UTF-8" standalone="yes"?>
<Relationships xmlns="http://schemas.openxmlformats.org/package/2006/relationships"><Relationship Id="rId3" Type="http://schemas.openxmlformats.org/officeDocument/2006/relationships/chart" Target="../charts/chart75.xml"/><Relationship Id="rId7" Type="http://schemas.openxmlformats.org/officeDocument/2006/relationships/chart" Target="../charts/chart79.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78.xml"/><Relationship Id="rId5" Type="http://schemas.openxmlformats.org/officeDocument/2006/relationships/chart" Target="../charts/chart77.xml"/><Relationship Id="rId4" Type="http://schemas.openxmlformats.org/officeDocument/2006/relationships/chart" Target="../charts/chart76.xml"/></Relationships>
</file>

<file path=ppt/slides/_rels/slide37.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chart" Target="../charts/chart82.xml"/><Relationship Id="rId4" Type="http://schemas.openxmlformats.org/officeDocument/2006/relationships/chart" Target="../charts/chart81.xml"/></Relationships>
</file>

<file path=ppt/slides/_rels/slide3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5.xml"/><Relationship Id="rId4" Type="http://schemas.openxmlformats.org/officeDocument/2006/relationships/chart" Target="../charts/chart85.xml"/></Relationships>
</file>

<file path=ppt/slides/_rels/slide39.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2-adults-inpatients/03-instructions-guidance/2024/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2-adults-inpatients/year/2024/"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5.xml"/><Relationship Id="rId4" Type="http://schemas.openxmlformats.org/officeDocument/2006/relationships/chart" Target="../charts/chart89.xml"/></Relationships>
</file>

<file path=ppt/slides/_rels/slide41.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3.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chart" Target="../charts/chart96.xml"/></Relationships>
</file>

<file path=ppt/slides/_rels/slide46.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98.xml"/></Relationships>
</file>

<file path=ppt/slides/_rels/slide47.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100.xml"/></Relationships>
</file>

<file path=ppt/slides/_rels/slide48.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102.xml"/></Relationships>
</file>

<file path=ppt/slides/_rels/slide49.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104.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2-adults-inpatients/year/2024/" TargetMode="External"/><Relationship Id="rId5" Type="http://schemas.openxmlformats.org/officeDocument/2006/relationships/slide" Target="slide13.xml"/><Relationship Id="rId4" Type="http://schemas.openxmlformats.org/officeDocument/2006/relationships/hyperlink" Target="https://nhssurveys.org/wp-content/surveys/02-adults-inpatients/04-analysis-reporting/2024/Scored%20Questionnaire.xlsx"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106.xml"/></Relationships>
</file>

<file path=ppt/slides/_rels/slide51.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108.xml"/></Relationships>
</file>

<file path=ppt/slides/_rels/slide52.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110.xml"/></Relationships>
</file>

<file path=ppt/slides/_rels/slide5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112.xml"/></Relationships>
</file>

<file path=ppt/slides/_rels/slide54.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chart" Target="../charts/chart114.xml"/></Relationships>
</file>

<file path=ppt/slides/_rels/slide55.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chart" Target="../charts/chart116.xml"/></Relationships>
</file>

<file path=ppt/slides/_rels/slide56.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118.xml"/></Relationships>
</file>

<file path=ppt/slides/_rels/slide57.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20.xml"/></Relationships>
</file>

<file path=ppt/slides/_rels/slide58.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59.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www.cqc.org.uk/what-we-do/how-we-use-information/monitoring-nhs-acute-hospital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2-adults-inpatients/year/2024/" TargetMode="External"/><Relationship Id="rId4" Type="http://schemas.openxmlformats.org/officeDocument/2006/relationships/hyperlink" Target="http://www.cqc.org.uk/inpatient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61.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28.xml"/></Relationships>
</file>

<file path=ppt/slides/_rels/slide62.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30.xml"/></Relationships>
</file>

<file path=ppt/slides/_rels/slide63.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32.xml"/></Relationships>
</file>

<file path=ppt/slides/_rels/slide64.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34.xml"/></Relationships>
</file>

<file path=ppt/slides/_rels/slide65.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chart" Target="../charts/chart136.xml"/></Relationships>
</file>

<file path=ppt/slides/_rels/slide66.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chart" Target="../charts/chart138.xml"/></Relationships>
</file>

<file path=ppt/slides/_rels/slide67.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40.xml"/></Relationships>
</file>

<file path=ppt/slides/_rels/slide6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42.xml"/></Relationships>
</file>

<file path=ppt/slides/_rels/slide6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chart" Target="../charts/chart147.xml"/></Relationships>
</file>

<file path=ppt/slides/_rels/slide74.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1.xml"/><Relationship Id="rId1" Type="http://schemas.openxmlformats.org/officeDocument/2006/relationships/slideLayout" Target="../slideLayouts/slideLayout10.xml"/><Relationship Id="rId4" Type="http://schemas.openxmlformats.org/officeDocument/2006/relationships/chart" Target="../charts/chart149.xml"/></Relationships>
</file>

<file path=ppt/slides/_rels/slide75.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chart" Target="../charts/chart151.xml"/></Relationships>
</file>

<file path=ppt/slides/_rels/slide76.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openxmlformats.org/officeDocument/2006/relationships/chart" Target="../charts/chart154.xml"/></Relationships>
</file>

<file path=ppt/slides/_rels/slide78.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6.xml"/><Relationship Id="rId1" Type="http://schemas.openxmlformats.org/officeDocument/2006/relationships/slideLayout" Target="../slideLayouts/slideLayout10.xml"/><Relationship Id="rId4" Type="http://schemas.openxmlformats.org/officeDocument/2006/relationships/chart" Target="../charts/chart157.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image" Target="../media/image12.png"/><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68.xml"/><Relationship Id="rId1" Type="http://schemas.openxmlformats.org/officeDocument/2006/relationships/slideLayout" Target="../slideLayouts/slideLayout10.xml"/><Relationship Id="rId4" Type="http://schemas.openxmlformats.org/officeDocument/2006/relationships/chart" Target="../charts/chart160.xml"/></Relationships>
</file>

<file path=ppt/slides/_rels/slide82.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69.xml"/><Relationship Id="rId1" Type="http://schemas.openxmlformats.org/officeDocument/2006/relationships/slideLayout" Target="../slideLayouts/slideLayout10.xml"/><Relationship Id="rId4" Type="http://schemas.openxmlformats.org/officeDocument/2006/relationships/chart" Target="../charts/chart162.xml"/></Relationships>
</file>

<file path=ppt/slides/_rels/slide83.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70.xml"/><Relationship Id="rId1" Type="http://schemas.openxmlformats.org/officeDocument/2006/relationships/slideLayout" Target="../slideLayouts/slideLayout10.xml"/><Relationship Id="rId4" Type="http://schemas.openxmlformats.org/officeDocument/2006/relationships/chart" Target="../charts/chart164.xml"/></Relationships>
</file>

<file path=ppt/slides/_rels/slide84.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71.xml"/><Relationship Id="rId1" Type="http://schemas.openxmlformats.org/officeDocument/2006/relationships/slideLayout" Target="../slideLayouts/slideLayout10.xml"/><Relationship Id="rId4" Type="http://schemas.openxmlformats.org/officeDocument/2006/relationships/chart" Target="../charts/chart166.xml"/></Relationships>
</file>

<file path=ppt/slides/_rels/slide85.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72.xml"/><Relationship Id="rId1" Type="http://schemas.openxmlformats.org/officeDocument/2006/relationships/slideLayout" Target="../slideLayouts/slideLayout10.xml"/><Relationship Id="rId4" Type="http://schemas.openxmlformats.org/officeDocument/2006/relationships/chart" Target="../charts/chart168.xml"/></Relationships>
</file>

<file path=ppt/slides/_rels/slide86.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75.xml"/><Relationship Id="rId1" Type="http://schemas.openxmlformats.org/officeDocument/2006/relationships/slideLayout" Target="../slideLayouts/slideLayout10.xml"/><Relationship Id="rId4" Type="http://schemas.openxmlformats.org/officeDocument/2006/relationships/chart" Target="../charts/chart17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 Id="rId4" Type="http://schemas.openxmlformats.org/officeDocument/2006/relationships/slide" Target="slide97.xml"/></Relationships>
</file>

<file path=ppt/slides/_rels/slide90.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76.xml"/><Relationship Id="rId1" Type="http://schemas.openxmlformats.org/officeDocument/2006/relationships/slideLayout" Target="../slideLayouts/slideLayout10.xml"/><Relationship Id="rId4" Type="http://schemas.openxmlformats.org/officeDocument/2006/relationships/chart" Target="../charts/chart173.xml"/></Relationships>
</file>

<file path=ppt/slides/_rels/slide91.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77.xml"/><Relationship Id="rId1" Type="http://schemas.openxmlformats.org/officeDocument/2006/relationships/slideLayout" Target="../slideLayouts/slideLayout10.xml"/><Relationship Id="rId4" Type="http://schemas.openxmlformats.org/officeDocument/2006/relationships/chart" Target="../charts/chart175.xml"/></Relationships>
</file>

<file path=ppt/slides/_rels/slide92.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78.xml"/><Relationship Id="rId1" Type="http://schemas.openxmlformats.org/officeDocument/2006/relationships/slideLayout" Target="../slideLayouts/slideLayout10.xml"/><Relationship Id="rId4" Type="http://schemas.openxmlformats.org/officeDocument/2006/relationships/chart" Target="../charts/chart177.xml"/></Relationships>
</file>

<file path=ppt/slides/_rels/slide93.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79.xml"/><Relationship Id="rId1" Type="http://schemas.openxmlformats.org/officeDocument/2006/relationships/slideLayout" Target="../slideLayouts/slideLayout10.xml"/><Relationship Id="rId4" Type="http://schemas.openxmlformats.org/officeDocument/2006/relationships/chart" Target="../charts/chart179.xml"/></Relationships>
</file>

<file path=ppt/slides/_rels/slide94.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a:solidFill>
                  <a:schemeClr val="bg1"/>
                </a:solidFill>
                <a:latin typeface="Arial" panose="020B0604020202020204" pitchFamily="34" charset="0"/>
                <a:cs typeface="Arial" panose="020B0604020202020204" pitchFamily="34" charset="0"/>
              </a:rPr>
              <a:t>  </a:t>
            </a:r>
          </a:p>
        </p:txBody>
      </p:sp>
      <p:sp>
        <p:nvSpPr>
          <p:cNvPr id="5" name="Title 1">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711675" y="3796101"/>
            <a:ext cx="10623081" cy="443198"/>
          </a:xfrm>
        </p:spPr>
        <p:txBody>
          <a:bodyPr/>
          <a:lstStyle/>
          <a:p>
            <a:r>
              <a:rPr lang="en-GB" sz="3200">
                <a:latin typeface="Arial" panose="020B0604020202020204" pitchFamily="34" charset="0"/>
                <a:cs typeface="Arial" panose="020B0604020202020204" pitchFamily="34" charset="0"/>
              </a:rPr>
              <a:t>Sherwood Forest Hospitals NHS Foundation Trust</a:t>
            </a:r>
            <a:endParaRPr lang="en-GB" sz="3200" dirty="0">
              <a:latin typeface="Arial" panose="020B0604020202020204" pitchFamily="34" charset="0"/>
              <a:cs typeface="Arial" panose="020B0604020202020204" pitchFamily="34" charset="0"/>
            </a:endParaRPr>
          </a:p>
        </p:txBody>
      </p:sp>
      <p:sp>
        <p:nvSpPr>
          <p:cNvPr id="8" name="Title 4">
            <a:extLst>
              <a:ext uri="{FF2B5EF4-FFF2-40B4-BE49-F238E27FC236}">
                <a16:creationId xmlns:a16="http://schemas.microsoft.com/office/drawing/2014/main" id="{DC588BF7-52C9-4FF7-9C7F-26C2F2D4117E}"/>
              </a:ext>
            </a:extLst>
          </p:cNvPr>
          <p:cNvSpPr txBox="1">
            <a:spLocks/>
          </p:cNvSpPr>
          <p:nvPr/>
        </p:nvSpPr>
        <p:spPr>
          <a:xfrm>
            <a:off x="711675" y="2201554"/>
            <a:ext cx="10270873"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GB" sz="4000" dirty="0"/>
              <a:t>NHS Adult Inpatient Survey 2024</a:t>
            </a:r>
            <a:br>
              <a:rPr lang="en-GB" sz="4000" dirty="0"/>
            </a:br>
            <a:r>
              <a:rPr lang="en-GB" sz="4000" dirty="0"/>
              <a:t>Benchmark Report</a:t>
            </a:r>
            <a:endParaRPr lang="en-GB" sz="4000" dirty="0">
              <a:latin typeface="+mn-lt"/>
            </a:endParaRP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54" name="bot_scores_box">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53" name="top_scores_box">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pSp>
        <p:nvGrpSpPr>
          <p:cNvPr id="25" name="Group 24">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bot_scores_table" descr="Bottom five scores chart" title="Bottom five scores chart">
            <a:extLst>
              <a:ext uri="{FF2B5EF4-FFF2-40B4-BE49-F238E27FC236}">
                <a16:creationId xmlns:a16="http://schemas.microsoft.com/office/drawing/2014/main" id="{C284D78C-D3B4-6D65-24F4-8E1E153B8EDF}"/>
              </a:ext>
            </a:extLst>
          </p:cNvPr>
          <p:cNvGraphicFramePr>
            <a:graphicFrameLocks noGrp="1"/>
          </p:cNvGraphicFramePr>
          <p:nvPr>
            <p:extLst>
              <p:ext uri="{D42A27DB-BD31-4B8C-83A1-F6EECF244321}">
                <p14:modId xmlns:p14="http://schemas.microsoft.com/office/powerpoint/2010/main" val="3958871550"/>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Virtual Wards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q34. Were you given enough information about the care and treatment you would receive while on a virtual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Virtual Wards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q33. Before being admitted onto a virtual ward, did hospital staff give you information about the risks and benefits of continuing your treatment on a virtual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 How would you rate the quality of information you were given, while you were on the waiting list to be admitted to hospital? This includes verbal, written or online information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q39. Before you left the hospital, were you given any information about what you should or should not do after leaving the hospital? This includes any verbal, written or online information.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q36. To what extent did hospital staff involve your family or carers in discussions about you leaving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43" name="bot_scores_title">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9" name="bot_scores_chart" descr="Bar chart showing the top five scores for this trust compared to the trust average.">
            <a:extLst>
              <a:ext uri="{FF2B5EF4-FFF2-40B4-BE49-F238E27FC236}">
                <a16:creationId xmlns:a16="http://schemas.microsoft.com/office/drawing/2014/main" id="{1F8BD0B3-F2DE-4CBF-965C-B8DBB127181E}"/>
              </a:ext>
            </a:extLst>
          </p:cNvPr>
          <p:cNvGraphicFramePr/>
          <p:nvPr>
            <p:extLst>
              <p:ext uri="{D42A27DB-BD31-4B8C-83A1-F6EECF244321}">
                <p14:modId xmlns:p14="http://schemas.microsoft.com/office/powerpoint/2010/main" val="1447838211"/>
              </p:ext>
            </p:extLst>
          </p:nvPr>
        </p:nvGraphicFramePr>
        <p:xfrm>
          <a:off x="6262760" y="2100166"/>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op_scores_table" descr="Top five scores chart" title="Top five scores chart">
            <a:extLst>
              <a:ext uri="{FF2B5EF4-FFF2-40B4-BE49-F238E27FC236}">
                <a16:creationId xmlns:a16="http://schemas.microsoft.com/office/drawing/2014/main" id="{EB3B4B07-38FA-3DFE-4BE4-B2F330A6D345}"/>
              </a:ext>
            </a:extLst>
          </p:cNvPr>
          <p:cNvGraphicFramePr>
            <a:graphicFrameLocks noGrp="1"/>
          </p:cNvGraphicFramePr>
          <p:nvPr>
            <p:extLst>
              <p:ext uri="{D42A27DB-BD31-4B8C-83A1-F6EECF244321}">
                <p14:modId xmlns:p14="http://schemas.microsoft.com/office/powerpoint/2010/main" val="96133520"/>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q8_8. Were you ever prevented from sleeping at night by any of the following? I was not prevented from sleeping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q8_1. Were you ever prevented from sleeping at night by any of the following? Noise from other patients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q10. Did the hospital staff explain the reasons for changing wards during the night in a way you could understand?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op_scores_title">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5" name="top_scores_chart" descr="Bar chart showing the top five scores for this trust compared to the trust average.">
            <a:extLst>
              <a:ext uri="{FF2B5EF4-FFF2-40B4-BE49-F238E27FC236}">
                <a16:creationId xmlns:a16="http://schemas.microsoft.com/office/drawing/2014/main" id="{DDE84C12-98A4-43AD-B7F4-93DE029E4EC2}"/>
              </a:ext>
            </a:extLst>
          </p:cNvPr>
          <p:cNvGraphicFramePr/>
          <p:nvPr>
            <p:extLst>
              <p:ext uri="{D42A27DB-BD31-4B8C-83A1-F6EECF244321}">
                <p14:modId xmlns:p14="http://schemas.microsoft.com/office/powerpoint/2010/main" val="2974781084"/>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68" name="explanation_text">
            <a:extLst>
              <a:ext uri="{FF2B5EF4-FFF2-40B4-BE49-F238E27FC236}">
                <a16:creationId xmlns:a16="http://schemas.microsoft.com/office/drawing/2014/main" id="{29BA4F02-2FC2-46C6-B277-AD44415E072C}"/>
              </a:ext>
            </a:extLst>
          </p:cNvPr>
          <p:cNvSpPr txBox="1"/>
          <p:nvPr/>
        </p:nvSpPr>
        <p:spPr>
          <a:xfrm>
            <a:off x="396341" y="1063868"/>
            <a:ext cx="11316186" cy="938719"/>
          </a:xfrm>
          <a:prstGeom prst="rect">
            <a:avLst/>
          </a:prstGeom>
          <a:noFill/>
        </p:spPr>
        <p:txBody>
          <a:bodyPr wrap="square">
            <a:spAutoFit/>
          </a:bodyPr>
          <a:lstStyle/>
          <a:p>
            <a:pPr>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r>
              <a:rPr lang="en-GB" sz="1100" dirty="0">
                <a:latin typeface="Arial" panose="020B0604020202020204" pitchFamily="34" charset="0"/>
                <a:cs typeface="Arial" panose="020B0604020202020204" pitchFamily="34" charset="0"/>
              </a:rPr>
              <a:t>(the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540000"/>
            <a:ext cx="11417697" cy="654856"/>
          </a:xfrm>
          <a:noFill/>
        </p:spPr>
        <p:txBody>
          <a:bodyPr>
            <a:normAutofit/>
          </a:bodyPr>
          <a:lstStyle/>
          <a:p>
            <a:r>
              <a:rPr lang="en-GB" dirty="0"/>
              <a:t>Best and worst performance relative to the national average</a:t>
            </a:r>
          </a:p>
        </p:txBody>
      </p:sp>
    </p:spTree>
    <p:extLst>
      <p:ext uri="{BB962C8B-B14F-4D97-AF65-F5344CB8AC3E}">
        <p14:creationId xmlns:p14="http://schemas.microsoft.com/office/powerpoint/2010/main" val="305540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better than expected when compared with all other trusts. ">
            <a:extLst>
              <a:ext uri="{FF2B5EF4-FFF2-40B4-BE49-F238E27FC236}">
                <a16:creationId xmlns:a16="http://schemas.microsoft.com/office/drawing/2014/main" id="{9B3F399C-91AD-C46A-5FB0-3D0501D2B8E9}"/>
              </a:ext>
            </a:extLst>
          </p:cNvPr>
          <p:cNvGraphicFramePr>
            <a:graphicFrameLocks noGrp="1"/>
          </p:cNvGraphicFramePr>
          <p:nvPr>
            <p:extLst>
              <p:ext uri="{D42A27DB-BD31-4B8C-83A1-F6EECF244321}">
                <p14:modId xmlns:p14="http://schemas.microsoft.com/office/powerpoint/2010/main" val="1949871746"/>
              </p:ext>
            </p:extLst>
          </p:nvPr>
        </p:nvGraphicFramePr>
        <p:xfrm>
          <a:off x="461069" y="1665217"/>
          <a:ext cx="11417698" cy="970735"/>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Q8_1. Were you ever prevented from sleeping at night by any of the following? Noise from other patients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Q8_6. Were you ever prevented from sleeping at night by any of the following? Room temperature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Q14. Did you get enough help from staff to eat your meals?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0377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worse than expected when compared with all other trusts. ">
            <a:extLst>
              <a:ext uri="{FF2B5EF4-FFF2-40B4-BE49-F238E27FC236}">
                <a16:creationId xmlns:a16="http://schemas.microsoft.com/office/drawing/2014/main" id="{C6C5D2B0-2811-4F80-9C7B-CD786EF418E3}"/>
              </a:ext>
            </a:extLst>
          </p:cNvPr>
          <p:cNvGraphicFramePr>
            <a:graphicFrameLocks noGrp="1"/>
          </p:cNvGraphicFramePr>
          <p:nvPr>
            <p:extLst>
              <p:ext uri="{D42A27DB-BD31-4B8C-83A1-F6EECF244321}">
                <p14:modId xmlns:p14="http://schemas.microsoft.com/office/powerpoint/2010/main" val="1816461649"/>
              </p:ext>
            </p:extLst>
          </p:nvPr>
        </p:nvGraphicFramePr>
        <p:xfrm>
          <a:off x="404736" y="1533581"/>
          <a:ext cx="11417697" cy="1106661"/>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93326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worse than expected when compared with all other trusts. ">
            <a:extLst>
              <a:ext uri="{FF2B5EF4-FFF2-40B4-BE49-F238E27FC236}">
                <a16:creationId xmlns:a16="http://schemas.microsoft.com/office/drawing/2014/main" id="{776A8544-AD90-4CEC-7AF7-9CCB7F9C55DC}"/>
              </a:ext>
            </a:extLst>
          </p:cNvPr>
          <p:cNvGraphicFramePr>
            <a:graphicFrameLocks noGrp="1"/>
          </p:cNvGraphicFramePr>
          <p:nvPr>
            <p:extLst>
              <p:ext uri="{D42A27DB-BD31-4B8C-83A1-F6EECF244321}">
                <p14:modId xmlns:p14="http://schemas.microsoft.com/office/powerpoint/2010/main" val="4110282072"/>
              </p:ext>
            </p:extLst>
          </p:nvPr>
        </p:nvGraphicFramePr>
        <p:xfrm>
          <a:off x="432902" y="1563546"/>
          <a:ext cx="11417698" cy="971999"/>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81757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5" name="table" descr="This table shows the questions in which your Trust has performed much worse than expected when compared with all other trusts. ">
            <a:extLst>
              <a:ext uri="{FF2B5EF4-FFF2-40B4-BE49-F238E27FC236}">
                <a16:creationId xmlns:a16="http://schemas.microsoft.com/office/drawing/2014/main" id="{B5C46B54-39BE-1FD7-C154-08C3034CC256}"/>
              </a:ext>
            </a:extLst>
          </p:cNvPr>
          <p:cNvGraphicFramePr>
            <a:graphicFrameLocks noGrp="1"/>
          </p:cNvGraphicFramePr>
          <p:nvPr>
            <p:extLst>
              <p:ext uri="{D42A27DB-BD31-4B8C-83A1-F6EECF244321}">
                <p14:modId xmlns:p14="http://schemas.microsoft.com/office/powerpoint/2010/main" val="93179051"/>
              </p:ext>
            </p:extLst>
          </p:nvPr>
        </p:nvGraphicFramePr>
        <p:xfrm>
          <a:off x="432902" y="1665217"/>
          <a:ext cx="11417698" cy="972000"/>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619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780855" y="2175127"/>
            <a:ext cx="7422765" cy="553998"/>
          </a:xfrm>
        </p:spPr>
        <p:txBody>
          <a:bodyPr/>
          <a:lstStyle/>
          <a:p>
            <a:r>
              <a:rPr lang="en-GB" sz="4000"/>
              <a:t>For further information</a:t>
            </a:r>
            <a:endParaRPr lang="en-GB"/>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833340" y="3779191"/>
            <a:ext cx="9577485"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a:latin typeface="Arial" panose="020B0604020202020204" pitchFamily="34" charset="0"/>
                <a:cs typeface="Arial" panose="020B0604020202020204" pitchFamily="34" charset="0"/>
              </a:rPr>
              <a:t>Please contact the Survey Coordination Centre: </a:t>
            </a:r>
            <a:r>
              <a:rPr lang="en-GB" sz="2000" b="1" u="sng">
                <a:latin typeface="Arial" panose="020B0604020202020204" pitchFamily="34" charset="0"/>
                <a:ea typeface="Calibri" panose="020F0502020204030204" pitchFamily="34" charset="0"/>
                <a:cs typeface="Arial" panose="020B0604020202020204" pitchFamily="34" charset="0"/>
              </a:rPr>
              <a:t>inpatient@surveycoordination.com</a:t>
            </a:r>
            <a:endParaRPr lang="en-GB" sz="2000" b="1">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4BDB9005-4771-48A6-8DC6-8A58B4633E1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104</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2060" r="25434" b="20699"/>
          <a:stretch/>
        </p:blipFill>
        <p:spPr>
          <a:xfrm>
            <a:off x="10256715" y="5216470"/>
            <a:ext cx="1935285" cy="1625487"/>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a:solidFill>
                  <a:schemeClr val="bg1"/>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28752E-30BD-4E46-8080-FF0F85038026}"/>
              </a:ext>
              <a:ext uri="{C183D7F6-B498-43B3-948B-1728B52AA6E4}">
                <adec:decorative xmlns:adec="http://schemas.microsoft.com/office/drawing/2017/decorative" val="1"/>
              </a:ext>
            </a:extLst>
          </p:cNvPr>
          <p:cNvSpPr/>
          <p:nvPr/>
        </p:nvSpPr>
        <p:spPr>
          <a:xfrm>
            <a:off x="431663" y="6541217"/>
            <a:ext cx="300412" cy="2088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GB" sz="2800" b="1" dirty="0">
                <a:solidFill>
                  <a:srgbClr val="005EB8"/>
                </a:solidFill>
                <a:latin typeface="Arial"/>
              </a:rPr>
              <a:t>NHS Adult Inpatient Survey 2024</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11580576"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lvl="0">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a:t>
            </a:r>
            <a:r>
              <a:rPr lang="en-GB" sz="2000">
                <a:solidFill>
                  <a:srgbClr val="005EB8"/>
                </a:solidFill>
                <a:latin typeface="Arial"/>
              </a:rPr>
              <a:t> Sherwood Forest Hospitals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best_title">
            <a:extLst>
              <a:ext uri="{FF2B5EF4-FFF2-40B4-BE49-F238E27FC236}">
                <a16:creationId xmlns:a16="http://schemas.microsoft.com/office/drawing/2014/main" id="{15364654-6F57-41EB-AA26-0ECBBBF1D9E3}"/>
              </a:ext>
            </a:extLst>
          </p:cNvPr>
          <p:cNvSpPr txBox="1">
            <a:spLocks/>
          </p:cNvSpPr>
          <p:nvPr/>
        </p:nvSpPr>
        <p:spPr>
          <a:xfrm>
            <a:off x="395007" y="164152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patient 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22" name="worst_title">
            <a:extLst>
              <a:ext uri="{FF2B5EF4-FFF2-40B4-BE49-F238E27FC236}">
                <a16:creationId xmlns:a16="http://schemas.microsoft.com/office/drawing/2014/main" id="{3500BAE9-57CC-4BAF-87C0-D92C0896F54B}"/>
              </a:ext>
            </a:extLst>
          </p:cNvPr>
          <p:cNvSpPr txBox="1">
            <a:spLocks/>
          </p:cNvSpPr>
          <p:nvPr/>
        </p:nvSpPr>
        <p:spPr>
          <a:xfrm>
            <a:off x="6161818" y="1641529"/>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tx1"/>
                </a:solidFill>
                <a:effectLst/>
                <a:uLnTx/>
                <a:uFillTx/>
                <a:latin typeface="Arial"/>
                <a:ea typeface="+mj-ea"/>
                <a:cs typeface="+mj-cs"/>
              </a:rPr>
              <a:t>Where patient experience </a:t>
            </a:r>
            <a:r>
              <a:rPr kumimoji="0" lang="en-GB" sz="1800" b="1" i="0" u="none" strike="noStrike" kern="1200" cap="none" spc="0" normalizeH="0" baseline="0" noProof="0">
                <a:ln>
                  <a:noFill/>
                </a:ln>
                <a:solidFill>
                  <a:schemeClr val="accent2"/>
                </a:solidFill>
                <a:effectLst/>
                <a:uLnTx/>
                <a:uFillTx/>
                <a:latin typeface="Arial"/>
                <a:ea typeface="+mj-ea"/>
                <a:cs typeface="+mj-cs"/>
              </a:rPr>
              <a:t>could improve</a:t>
            </a:r>
          </a:p>
        </p:txBody>
      </p:sp>
      <p:sp>
        <p:nvSpPr>
          <p:cNvPr id="96" name="calculation text">
            <a:extLst>
              <a:ext uri="{FF2B5EF4-FFF2-40B4-BE49-F238E27FC236}">
                <a16:creationId xmlns:a16="http://schemas.microsoft.com/office/drawing/2014/main" id="{7C88008D-3774-4309-AACC-46F832C550A4}"/>
              </a:ext>
            </a:extLst>
          </p:cNvPr>
          <p:cNvSpPr/>
          <p:nvPr/>
        </p:nvSpPr>
        <p:spPr>
          <a:xfrm>
            <a:off x="363823" y="5180840"/>
            <a:ext cx="9892892" cy="646331"/>
          </a:xfrm>
          <a:prstGeom prst="rect">
            <a:avLst/>
          </a:prstGeom>
        </p:spPr>
        <p:txBody>
          <a:bodyPr wrap="square">
            <a:spAutoFit/>
          </a:bodyPr>
          <a:lstStyle/>
          <a:p>
            <a:r>
              <a:rPr lang="en-GB" sz="1150" dirty="0">
                <a:latin typeface="Arial" panose="020B0604020202020204" pitchFamily="34" charset="0"/>
                <a:cs typeface="Arial" panose="020B0604020202020204" pitchFamily="34" charset="0"/>
              </a:rPr>
              <a:t>These questions are calculated by comparing your trust’s results to the average of all trusts.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40662" y="5914384"/>
            <a:ext cx="10073835"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were discharged from an NHS acute hospital in November 2024. Between January 2025 and April 2025,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1250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inpatients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Sherwood Forest Hospitals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who had attended in late 2024.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457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patients at this trust. If you have any questions about the survey and our results, please contact [NHS TRUST TO INSERT CONTACT DETAILS].</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395007" y="1977573"/>
            <a:ext cx="5302770" cy="3107545"/>
          </a:xfrm>
          <a:prstGeom prst="rect">
            <a:avLst/>
          </a:prstGeom>
          <a:ln>
            <a:solidFill>
              <a:srgbClr val="419999"/>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Wingdings" panose="05000000000000000000" pitchFamily="2" charset="2"/>
              <a:buChar char="ü"/>
              <a:defRPr/>
            </a:pPr>
            <a:r>
              <a:rPr kumimoji="0" lang="en-GB" sz="1250" b="1" i="0" u="none" strike="noStrike" kern="1200" cap="none" spc="0" normalizeH="0" baseline="0" noProof="0">
                <a:ln>
                  <a:noFill/>
                </a:ln>
                <a:solidFill>
                  <a:prstClr val="black"/>
                </a:solidFill>
                <a:effectLst/>
                <a:uLnTx/>
                <a:uFillTx/>
                <a:latin typeface="Arial"/>
                <a:ea typeface="+mj-ea"/>
                <a:cs typeface="+mj-cs"/>
              </a:rPr>
              <a:t>Sleeping:</a:t>
            </a:r>
            <a:r>
              <a:rPr kumimoji="0" lang="en-GB" sz="1250" i="0" u="none" strike="noStrike" kern="1200" cap="none" spc="0" normalizeH="0" baseline="0" noProof="0">
                <a:ln>
                  <a:noFill/>
                </a:ln>
                <a:solidFill>
                  <a:prstClr val="black"/>
                </a:solidFill>
                <a:effectLst/>
                <a:uLnTx/>
                <a:uFillTx/>
                <a:latin typeface="Arial"/>
                <a:ea typeface="+mj-ea"/>
                <a:cs typeface="+mj-cs"/>
              </a:rPr>
              <a:t> </a:t>
            </a:r>
            <a:r>
              <a:rPr lang="en-GB" sz="1250">
                <a:solidFill>
                  <a:prstClr val="black"/>
                </a:solidFill>
                <a:latin typeface="Arial"/>
              </a:rPr>
              <a:t>Patients not being prevented from sleeping at night</a:t>
            </a:r>
            <a:endParaRPr kumimoji="0" lang="en-GB" sz="125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Sleeping:</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Patients being prevented from sleeping at night due to noise from other patients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Individual needs:</a:t>
            </a:r>
            <a:r>
              <a:rPr lang="en-GB" sz="1250">
                <a:solidFill>
                  <a:prstClr val="black"/>
                </a:solidFill>
                <a:latin typeface="Arial"/>
              </a:rPr>
              <a:t> </a:t>
            </a:r>
            <a:r>
              <a:rPr lang="en-GB" sz="1250" b="0">
                <a:solidFill>
                  <a:prstClr val="black"/>
                </a:solidFill>
                <a:latin typeface="Arial"/>
              </a:rPr>
              <a:t>Staff taking into account patients' individual needs: Accessibility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Individual needs:</a:t>
            </a:r>
            <a:r>
              <a:rPr lang="en-GB" sz="1250">
                <a:solidFill>
                  <a:prstClr val="black"/>
                </a:solidFill>
                <a:latin typeface="Arial"/>
              </a:rPr>
              <a:t> </a:t>
            </a:r>
            <a:r>
              <a:rPr lang="en-GB" sz="1250" b="0">
                <a:solidFill>
                  <a:prstClr val="black"/>
                </a:solidFill>
                <a:latin typeface="Arial"/>
              </a:rPr>
              <a:t>Staff taking into account patients' individual needs: Cultural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Explaining change of wards:</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Reasons for changing wards explained in a way they can understand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161818" y="1977573"/>
            <a:ext cx="5302770" cy="3107545"/>
          </a:xfrm>
          <a:prstGeom prst="rect">
            <a:avLst/>
          </a:prstGeom>
          <a:ln>
            <a:solidFill>
              <a:schemeClr val="accent2"/>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Information while on virtual wards</a:t>
            </a:r>
            <a:r>
              <a:rPr kumimoji="0" lang="en-GB" sz="1250" b="1" i="0" u="none" strike="noStrike" kern="1200" cap="none" spc="0" normalizeH="0" baseline="0" noProof="0">
                <a:ln>
                  <a:noFill/>
                </a:ln>
                <a:solidFill>
                  <a:prstClr val="black"/>
                </a:solidFill>
                <a:effectLst/>
                <a:uLnTx/>
                <a:uFillTx/>
                <a:latin typeface="Arial"/>
                <a:ea typeface="+mj-ea"/>
                <a:cs typeface="+mj-cs"/>
              </a:rPr>
              <a: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Patients feeling they were given enough information about care and treatment on virtual ward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Information about virtual wards:</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Patients getting information about risks &amp; benefits of continuing treatment on virtual wards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Information while on waiting list:</a:t>
            </a:r>
            <a:r>
              <a:rPr lang="en-GB" sz="1250">
                <a:solidFill>
                  <a:prstClr val="black"/>
                </a:solidFill>
                <a:latin typeface="Arial"/>
              </a:rPr>
              <a:t> </a:t>
            </a:r>
            <a:r>
              <a:rPr lang="en-GB" sz="1250" b="0" noProof="0">
                <a:solidFill>
                  <a:prstClr val="black"/>
                </a:solidFill>
                <a:latin typeface="Arial"/>
              </a:rPr>
              <a:t>Quality of information given while on waiting list</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Leaving hospital:</a:t>
            </a:r>
            <a:r>
              <a:rPr lang="en-GB" sz="1250">
                <a:solidFill>
                  <a:prstClr val="black"/>
                </a:solidFill>
                <a:latin typeface="Arial"/>
              </a:rPr>
              <a:t> </a:t>
            </a:r>
            <a:r>
              <a:rPr lang="en-GB" sz="1250" b="0">
                <a:solidFill>
                  <a:prstClr val="black"/>
                </a:solidFill>
                <a:latin typeface="Arial"/>
              </a:rPr>
              <a:t>Patients being given information about what they should / should not do after they leave hospital</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Leaving hospital:</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schemeClr val="tx1"/>
                </a:solidFill>
                <a:latin typeface="Arial" panose="020B0604020202020204" pitchFamily="34" charset="0"/>
                <a:cs typeface="Arial" panose="020B0604020202020204" pitchFamily="34" charset="0"/>
              </a:rPr>
              <a:t>Family / carers being involved in discussions about the patient leaving hospital</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8DDBA19-5AF6-8978-4083-EF42DE2FCFA7}"/>
              </a:ext>
            </a:extLst>
          </p:cNvPr>
          <p:cNvSpPr>
            <a:spLocks noGrp="1"/>
          </p:cNvSpPr>
          <p:nvPr>
            <p:ph type="sldNum" sz="quarter" idx="4"/>
          </p:nvPr>
        </p:nvSpPr>
        <p:spPr/>
        <p:txBody>
          <a:bodyPr/>
          <a:lstStyle/>
          <a:p>
            <a:fld id="{D61AABEC-672F-4B68-B914-690DA978312C}" type="slidenum">
              <a:rPr lang="en-GB" smtClean="0"/>
              <a:pPr/>
              <a:t>11</a:t>
            </a:fld>
            <a:r>
              <a:rPr lang="en-GB"/>
              <a:t> </a:t>
            </a:r>
          </a:p>
        </p:txBody>
      </p:sp>
    </p:spTree>
    <p:extLst>
      <p:ext uri="{BB962C8B-B14F-4D97-AF65-F5344CB8AC3E}">
        <p14:creationId xmlns:p14="http://schemas.microsoft.com/office/powerpoint/2010/main" val="9466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181225"/>
            <a:ext cx="757372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767955"/>
            <a:ext cx="8877888"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a:p>
            <a:pPr marL="180975" indent="-180975">
              <a:lnSpc>
                <a:spcPct val="110000"/>
              </a:lnSpc>
              <a:spcBef>
                <a:spcPts val="600"/>
              </a:spcBef>
              <a:buFont typeface="Arial" panose="020B0604020202020204" pitchFamily="34" charset="0"/>
              <a:buChar char="•"/>
            </a:pPr>
            <a:r>
              <a:rPr kumimoji="0" lang="en-GB" sz="2000" i="0" u="none" strike="noStrike" kern="1200" cap="none" spc="0" normalizeH="0" baseline="0" noProof="0" dirty="0">
                <a:ln>
                  <a:noFill/>
                </a:ln>
                <a:solidFill>
                  <a:prstClr val="white"/>
                </a:solidFill>
                <a:effectLst/>
                <a:uLnTx/>
                <a:uFillTx/>
                <a:latin typeface="Arial"/>
                <a:ea typeface="+mj-ea"/>
                <a:cs typeface="+mj-cs"/>
              </a:rPr>
              <a:t>a </a:t>
            </a:r>
            <a:r>
              <a:rPr lang="en-GB" sz="2000" dirty="0">
                <a:solidFill>
                  <a:prstClr val="white"/>
                </a:solidFill>
                <a:latin typeface="Arial"/>
              </a:rPr>
              <a:t>comparison of section scores with other trusts in your region</a:t>
            </a:r>
          </a:p>
        </p:txBody>
      </p:sp>
      <p:sp>
        <p:nvSpPr>
          <p:cNvPr id="3" name="TextBox 2">
            <a:extLst>
              <a:ext uri="{FF2B5EF4-FFF2-40B4-BE49-F238E27FC236}">
                <a16:creationId xmlns:a16="http://schemas.microsoft.com/office/drawing/2014/main" id="{7372D3C7-8490-F903-04E8-B772C17B2DD6}"/>
              </a:ext>
            </a:extLst>
          </p:cNvPr>
          <p:cNvSpPr txBox="1"/>
          <p:nvPr/>
        </p:nvSpPr>
        <p:spPr>
          <a:xfrm>
            <a:off x="741600" y="5379049"/>
            <a:ext cx="10877431"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  </a:t>
            </a:r>
          </a:p>
          <a:p>
            <a:r>
              <a:rPr lang="en-US" b="1" dirty="0">
                <a:solidFill>
                  <a:schemeClr val="bg1"/>
                </a:solidFill>
                <a:latin typeface="Arial" panose="020B0604020202020204" pitchFamily="34" charset="0"/>
                <a:cs typeface="Arial" panose="020B0604020202020204" pitchFamily="34" charset="0"/>
              </a:rPr>
              <a:t>Please note: </a:t>
            </a:r>
            <a:r>
              <a:rPr lang="en-US" dirty="0">
                <a:solidFill>
                  <a:schemeClr val="bg1"/>
                </a:solidFill>
                <a:latin typeface="Arial" panose="020B0604020202020204" pitchFamily="34" charset="0"/>
                <a:cs typeface="Arial" panose="020B0604020202020204" pitchFamily="34" charset="0"/>
              </a:rPr>
              <a:t>Benchmarking is not provided for Q31 across trusts due to data quality issues.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questions are scored</a:t>
            </a:r>
          </a:p>
        </p:txBody>
      </p:sp>
      <p:sp>
        <p:nvSpPr>
          <p:cNvPr id="7" name="Rectangle 6">
            <a:extLst>
              <a:ext uri="{FF2B5EF4-FFF2-40B4-BE49-F238E27FC236}">
                <a16:creationId xmlns:a16="http://schemas.microsoft.com/office/drawing/2014/main" id="{80DFDC09-B9BF-4EA2-8B8A-CE19D491B28C}"/>
              </a:ext>
            </a:extLst>
          </p:cNvPr>
          <p:cNvSpPr/>
          <p:nvPr/>
        </p:nvSpPr>
        <p:spPr>
          <a:xfrm>
            <a:off x="345599" y="1231200"/>
            <a:ext cx="11502129" cy="4909036"/>
          </a:xfrm>
          <a:prstGeom prst="rect">
            <a:avLst/>
          </a:prstGeom>
        </p:spPr>
        <p:txBody>
          <a:bodyPr wrap="square">
            <a:spAutoFit/>
          </a:bodyPr>
          <a:lstStyle/>
          <a:p>
            <a:pPr>
              <a:spcBef>
                <a:spcPts val="600"/>
              </a:spcBef>
              <a:spcAft>
                <a:spcPts val="600"/>
              </a:spcAft>
            </a:pPr>
            <a:r>
              <a:rPr lang="en-GB" sz="11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100" dirty="0">
                <a:latin typeface="Arial" panose="020B0604020202020204" pitchFamily="34" charset="0"/>
                <a:cs typeface="Arial" panose="020B0604020202020204" pitchFamily="34" charset="0"/>
              </a:rPr>
              <a:t>The following provides an example for the scoring system applied for each respondent. For question 17 “When you asked doctors questions, did you get answers you could understand”: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“No, never”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codes “I did not have any questions” and “I did not feel able to ask questions” would not be scored, as they do not have a clear bearing on the trust’s performance in terms of patient experience.</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1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100" dirty="0">
                <a:latin typeface="Arial" panose="020B0604020202020204" pitchFamily="34" charset="0"/>
                <a:cs typeface="Arial" panose="020B0604020202020204" pitchFamily="34" charset="0"/>
                <a:hlinkClick r:id="rId3"/>
              </a:rPr>
              <a:t>survey technical document.</a:t>
            </a:r>
            <a:endParaRPr lang="en-GB" sz="1100" dirty="0">
              <a:latin typeface="Arial" panose="020B0604020202020204" pitchFamily="34" charset="0"/>
              <a:cs typeface="Arial" panose="020B0604020202020204" pitchFamily="34" charset="0"/>
            </a:endParaRP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section score</a:t>
            </a:r>
          </a:p>
          <a:p>
            <a:r>
              <a:rPr lang="en-GB" sz="11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6070824"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Rectangle 6">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070824"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to interpret benchmarking in this report</a:t>
            </a:r>
          </a:p>
        </p:txBody>
      </p:sp>
      <p:sp>
        <p:nvSpPr>
          <p:cNvPr id="2" name="Rectangle 1">
            <a:extLst>
              <a:ext uri="{FF2B5EF4-FFF2-40B4-BE49-F238E27FC236}">
                <a16:creationId xmlns:a16="http://schemas.microsoft.com/office/drawing/2014/main" id="{C8FE1D46-5796-4660-8005-4272491A52FC}"/>
              </a:ext>
            </a:extLst>
          </p:cNvPr>
          <p:cNvSpPr/>
          <p:nvPr/>
        </p:nvSpPr>
        <p:spPr>
          <a:xfrm>
            <a:off x="345422" y="1230824"/>
            <a:ext cx="5618201" cy="5032147"/>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5FBD83"/>
                </a:highlight>
                <a:latin typeface="Arial" panose="020B0604020202020204" pitchFamily="34" charset="0"/>
                <a:cs typeface="Arial" panose="020B0604020202020204" pitchFamily="34" charset="0"/>
              </a:rPr>
              <a:t>mid-green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A9D18E"/>
                </a:highlight>
                <a:latin typeface="Arial" panose="020B0604020202020204" pitchFamily="34" charset="0"/>
                <a:cs typeface="Arial" panose="020B0604020202020204" pitchFamily="34" charset="0"/>
              </a:rPr>
              <a:t>light 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D9D9D9"/>
                </a:highlight>
                <a:latin typeface="Arial" panose="020B0604020202020204" pitchFamily="34" charset="0"/>
                <a:cs typeface="Arial" panose="020B0604020202020204" pitchFamily="34" charset="0"/>
              </a:rPr>
              <a:t>grey section</a:t>
            </a:r>
            <a:r>
              <a:rPr lang="en-GB" sz="11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FD966"/>
                </a:highlight>
                <a:latin typeface="Arial" panose="020B0604020202020204" pitchFamily="34" charset="0"/>
                <a:cs typeface="Arial" panose="020B0604020202020204" pitchFamily="34" charset="0"/>
              </a:rPr>
              <a:t>yellow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1BE48"/>
                </a:highlight>
                <a:latin typeface="Arial" panose="020B0604020202020204" pitchFamily="34" charset="0"/>
                <a:cs typeface="Arial" panose="020B0604020202020204" pitchFamily="34" charset="0"/>
              </a:rPr>
              <a:t>light orange section</a:t>
            </a:r>
            <a:r>
              <a:rPr lang="en-GB" sz="11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worse than expected’.</a:t>
            </a:r>
          </a:p>
          <a:p>
            <a:pPr>
              <a:spcBef>
                <a:spcPts val="600"/>
              </a:spcBef>
              <a:spcAft>
                <a:spcPts val="600"/>
              </a:spcAft>
            </a:pPr>
            <a:r>
              <a:rPr lang="en-GB" sz="1100" dirty="0">
                <a:latin typeface="Arial" panose="020B0604020202020204" pitchFamily="34" charset="0"/>
                <a:cs typeface="Arial" panose="020B0604020202020204" pitchFamily="34" charset="0"/>
              </a:rPr>
              <a:t>These groupings are based on a rigorous statistical analysis of the data termed the </a:t>
            </a:r>
            <a:r>
              <a:rPr lang="en-GB" sz="1100" dirty="0">
                <a:latin typeface="Arial" panose="020B0604020202020204" pitchFamily="34" charset="0"/>
                <a:cs typeface="Arial" panose="020B0604020202020204" pitchFamily="34" charset="0"/>
                <a:hlinkClick r:id="rId3" action="ppaction://hlinksldjump"/>
              </a:rPr>
              <a:t>‘expected range’ technique</a:t>
            </a:r>
            <a:r>
              <a:rPr lang="en-GB" sz="1100" dirty="0">
                <a:latin typeface="Arial" panose="020B0604020202020204" pitchFamily="34" charset="0"/>
                <a:cs typeface="Arial" panose="020B0604020202020204" pitchFamily="34" charset="0"/>
              </a:rPr>
              <a:t>.</a:t>
            </a:r>
          </a:p>
        </p:txBody>
      </p:sp>
      <p:pic>
        <p:nvPicPr>
          <p:cNvPr id="6" name="Picture 5" descr="A screenshot of a bar chart showing the section score for all NHS trusts">
            <a:extLst>
              <a:ext uri="{FF2B5EF4-FFF2-40B4-BE49-F238E27FC236}">
                <a16:creationId xmlns:a16="http://schemas.microsoft.com/office/drawing/2014/main" id="{BE1DECE5-5F90-40E3-868B-FE1A065F1F3E}"/>
              </a:ext>
            </a:extLst>
          </p:cNvPr>
          <p:cNvPicPr>
            <a:picLocks noChangeAspect="1"/>
          </p:cNvPicPr>
          <p:nvPr/>
        </p:nvPicPr>
        <p:blipFill>
          <a:blip r:embed="rId4"/>
          <a:stretch>
            <a:fillRect/>
          </a:stretch>
        </p:blipFill>
        <p:spPr>
          <a:xfrm>
            <a:off x="6111224" y="1755546"/>
            <a:ext cx="5802153" cy="2314575"/>
          </a:xfrm>
          <a:prstGeom prst="rect">
            <a:avLst/>
          </a:prstGeom>
        </p:spPr>
      </p:pic>
      <p:pic>
        <p:nvPicPr>
          <p:cNvPr id="5" name="Picture 4">
            <a:extLst>
              <a:ext uri="{FF2B5EF4-FFF2-40B4-BE49-F238E27FC236}">
                <a16:creationId xmlns:a16="http://schemas.microsoft.com/office/drawing/2014/main" id="{542C78B8-0766-B658-DF30-74D4755CEB74}"/>
              </a:ext>
            </a:extLst>
          </p:cNvPr>
          <p:cNvPicPr>
            <a:picLocks noChangeAspect="1"/>
          </p:cNvPicPr>
          <p:nvPr/>
        </p:nvPicPr>
        <p:blipFill rotWithShape="1">
          <a:blip r:embed="rId5"/>
          <a:srcRect t="2458"/>
          <a:stretch/>
        </p:blipFill>
        <p:spPr>
          <a:xfrm>
            <a:off x="6282154" y="4691667"/>
            <a:ext cx="5460291" cy="1660975"/>
          </a:xfrm>
          <a:prstGeom prst="rect">
            <a:avLst/>
          </a:prstGeom>
        </p:spPr>
      </p:pic>
    </p:spTree>
    <p:extLst>
      <p:ext uri="{BB962C8B-B14F-4D97-AF65-F5344CB8AC3E}">
        <p14:creationId xmlns:p14="http://schemas.microsoft.com/office/powerpoint/2010/main" val="82463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53470" y="613664"/>
            <a:ext cx="11417697" cy="654856"/>
          </a:xfrm>
        </p:spPr>
        <p:txBody>
          <a:bodyPr>
            <a:normAutofit/>
          </a:bodyPr>
          <a:lstStyle/>
          <a:p>
            <a:r>
              <a:rPr lang="en-GB" dirty="0"/>
              <a:t>How to interpret benchmarking in this report (continued)</a:t>
            </a:r>
          </a:p>
        </p:txBody>
      </p:sp>
      <p:sp>
        <p:nvSpPr>
          <p:cNvPr id="6" name="Rectangle 5">
            <a:extLst>
              <a:ext uri="{FF2B5EF4-FFF2-40B4-BE49-F238E27FC236}">
                <a16:creationId xmlns:a16="http://schemas.microsoft.com/office/drawing/2014/main" id="{349E5466-CC81-455D-BF20-84AED778DC5D}"/>
              </a:ext>
            </a:extLst>
          </p:cNvPr>
          <p:cNvSpPr/>
          <p:nvPr/>
        </p:nvSpPr>
        <p:spPr>
          <a:xfrm>
            <a:off x="345600" y="1231200"/>
            <a:ext cx="11175840" cy="5078313"/>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1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1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1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numbers of responses. </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Site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‘trust and site results’ section present site level benchmarking. This allows you to compare the results for sites within your trust with all other sites across trusts. It is important to note that there may be differences between the average score of the sites provided and the overall score for the trust. This may be related to the size of the sites, results for suppressed sites or weighting, as sites and trusts are weighted separately. In addition, if a single site result is presented for a trust, the ‘expected range’ category may differ: although the score achieved will be the same for both the site and for the trust, the upper and lower boundary levels will differ between the two due to them being calculated differently in each case.</a:t>
            </a:r>
          </a:p>
          <a:p>
            <a:pPr>
              <a:spcBef>
                <a:spcPts val="600"/>
              </a:spcBef>
              <a:spcAft>
                <a:spcPts val="600"/>
              </a:spcAft>
            </a:pPr>
            <a:r>
              <a:rPr lang="en-GB" sz="11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a:spcBef>
                <a:spcPts val="600"/>
              </a:spcBef>
              <a:spcAft>
                <a:spcPts val="600"/>
              </a:spcAft>
            </a:pPr>
            <a:r>
              <a:rPr lang="en-GB" sz="11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100" dirty="0">
                <a:latin typeface="Arial" panose="020B0604020202020204" pitchFamily="34" charset="0"/>
                <a:cs typeface="Arial" panose="020B0604020202020204" pitchFamily="34" charset="0"/>
                <a:hlinkClick r:id="rId3"/>
              </a:rPr>
              <a:t>NHS Surveys website</a:t>
            </a:r>
            <a:r>
              <a:rPr lang="en-GB" sz="1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612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317B5E4-1611-4B4E-A84D-BFFDF4EFCF49}"/>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12" name="TextBox 11">
            <a:extLst>
              <a:ext uri="{FF2B5EF4-FFF2-40B4-BE49-F238E27FC236}">
                <a16:creationId xmlns:a16="http://schemas.microsoft.com/office/drawing/2014/main" id="{2730B843-8A2A-4575-9B7A-A1303D135EC8}"/>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15" name="Rectangle 14">
            <a:extLst>
              <a:ext uri="{FF2B5EF4-FFF2-40B4-BE49-F238E27FC236}">
                <a16:creationId xmlns:a16="http://schemas.microsoft.com/office/drawing/2014/main" id="{130DB257-64A0-4758-ACD8-00EF7F8D1ED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0" name="low_chart" descr="A bar chart showing the bottom five trust results within your region.">
            <a:extLst>
              <a:ext uri="{FF2B5EF4-FFF2-40B4-BE49-F238E27FC236}">
                <a16:creationId xmlns:a16="http://schemas.microsoft.com/office/drawing/2014/main" id="{206AFFC8-77F6-462B-BB90-7E9065935AE9}"/>
              </a:ext>
            </a:extLst>
          </p:cNvPr>
          <p:cNvGraphicFramePr/>
          <p:nvPr>
            <p:extLst>
              <p:ext uri="{D42A27DB-BD31-4B8C-83A1-F6EECF244321}">
                <p14:modId xmlns:p14="http://schemas.microsoft.com/office/powerpoint/2010/main" val="274827428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6">
            <a:extLst>
              <a:ext uri="{FF2B5EF4-FFF2-40B4-BE49-F238E27FC236}">
                <a16:creationId xmlns:a16="http://schemas.microsoft.com/office/drawing/2014/main" id="{9B78A0E7-5411-4155-87FE-C99DB61066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6" name="Rectangle 15">
            <a:extLst>
              <a:ext uri="{FF2B5EF4-FFF2-40B4-BE49-F238E27FC236}">
                <a16:creationId xmlns:a16="http://schemas.microsoft.com/office/drawing/2014/main" id="{D6948489-65C2-4CC0-9C07-653038D41E5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29" name="high_chart" descr="A bar chart showing the top five trust results within your region.">
            <a:extLst>
              <a:ext uri="{FF2B5EF4-FFF2-40B4-BE49-F238E27FC236}">
                <a16:creationId xmlns:a16="http://schemas.microsoft.com/office/drawing/2014/main" id="{B357F3FB-FCDC-4106-B7E9-2679C0998B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7841788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6">
            <a:extLst>
              <a:ext uri="{FF2B5EF4-FFF2-40B4-BE49-F238E27FC236}">
                <a16:creationId xmlns:a16="http://schemas.microsoft.com/office/drawing/2014/main" id="{0AE68814-4678-4EAD-B8E7-7C893FEA43C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9" name="Title 6">
            <a:extLst>
              <a:ext uri="{FF2B5EF4-FFF2-40B4-BE49-F238E27FC236}">
                <a16:creationId xmlns:a16="http://schemas.microsoft.com/office/drawing/2014/main" id="{871D2CF0-CC4E-4D79-9488-B60283713D2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E4FA08AF-2114-4A2B-9695-6E541341080D}"/>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3" name="Title 16">
            <a:extLst>
              <a:ext uri="{FF2B5EF4-FFF2-40B4-BE49-F238E27FC236}">
                <a16:creationId xmlns:a16="http://schemas.microsoft.com/office/drawing/2014/main" id="{CEFC3553-9C57-45FB-A6E8-BDB74912B9E4}"/>
              </a:ext>
            </a:extLst>
          </p:cNvPr>
          <p:cNvSpPr>
            <a:spLocks noGrp="1"/>
          </p:cNvSpPr>
          <p:nvPr>
            <p:ph type="title"/>
          </p:nvPr>
        </p:nvSpPr>
        <p:spPr>
          <a:xfrm>
            <a:off x="419970" y="537464"/>
            <a:ext cx="11417697" cy="654856"/>
          </a:xfrm>
        </p:spPr>
        <p:txBody>
          <a:bodyPr>
            <a:normAutofit/>
          </a:bodyPr>
          <a:lstStyle/>
          <a:p>
            <a:r>
              <a:rPr lang="en-GB" dirty="0"/>
              <a:t>Section 1. Admission to hospital</a:t>
            </a:r>
          </a:p>
        </p:txBody>
      </p:sp>
      <p:graphicFrame>
        <p:nvGraphicFramePr>
          <p:cNvPr id="4" name="section_table">
            <a:extLst>
              <a:ext uri="{FF2B5EF4-FFF2-40B4-BE49-F238E27FC236}">
                <a16:creationId xmlns:a16="http://schemas.microsoft.com/office/drawing/2014/main" id="{57A19E35-0F8C-E77A-453A-4053B5104947}"/>
              </a:ext>
            </a:extLst>
          </p:cNvPr>
          <p:cNvGraphicFramePr>
            <a:graphicFrameLocks noGrp="1"/>
          </p:cNvGraphicFramePr>
          <p:nvPr>
            <p:extLst>
              <p:ext uri="{D42A27DB-BD31-4B8C-83A1-F6EECF244321}">
                <p14:modId xmlns:p14="http://schemas.microsoft.com/office/powerpoint/2010/main" val="3553249463"/>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Section 1" descr="A bar chart showing the range of section scores for all NHS trusts for Section 1 (Health and social care workers).">
            <a:extLst>
              <a:ext uri="{FF2B5EF4-FFF2-40B4-BE49-F238E27FC236}">
                <a16:creationId xmlns:a16="http://schemas.microsoft.com/office/drawing/2014/main" id="{55501549-0EC3-BBCE-E188-1AC3350B8B77}"/>
              </a:ext>
            </a:extLst>
          </p:cNvPr>
          <p:cNvGraphicFramePr/>
          <p:nvPr>
            <p:extLst>
              <p:ext uri="{D42A27DB-BD31-4B8C-83A1-F6EECF244321}">
                <p14:modId xmlns:p14="http://schemas.microsoft.com/office/powerpoint/2010/main" val="325555903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526E6CD-A880-A39D-1DDB-00FD2CF78375}"/>
              </a:ext>
            </a:extLst>
          </p:cNvPr>
          <p:cNvGraphicFramePr>
            <a:graphicFrameLocks noGrp="1"/>
          </p:cNvGraphicFramePr>
          <p:nvPr>
            <p:extLst>
              <p:ext uri="{D42A27DB-BD31-4B8C-83A1-F6EECF244321}">
                <p14:modId xmlns:p14="http://schemas.microsoft.com/office/powerpoint/2010/main" val="2932043562"/>
              </p:ext>
            </p:extLst>
          </p:nvPr>
        </p:nvGraphicFramePr>
        <p:xfrm>
          <a:off x="8585541" y="1767430"/>
          <a:ext cx="3382605" cy="365769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76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8691480"/>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2795320"/>
                  </a:ext>
                </a:extLst>
              </a:tr>
            </a:tbl>
          </a:graphicData>
        </a:graphic>
      </p:graphicFrame>
      <p:sp>
        <p:nvSpPr>
          <p:cNvPr id="9" name="Rectangle 8">
            <a:extLst>
              <a:ext uri="{FF2B5EF4-FFF2-40B4-BE49-F238E27FC236}">
                <a16:creationId xmlns:a16="http://schemas.microsoft.com/office/drawing/2014/main" id="{99A4C961-C9F1-394E-8CE3-BDFDB6AF1152}"/>
              </a:ext>
            </a:extLst>
          </p:cNvPr>
          <p:cNvSpPr/>
          <p:nvPr/>
        </p:nvSpPr>
        <p:spPr>
          <a:xfrm>
            <a:off x="10568762"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Q7" descr="A chart showing how your Trust scored for Q15 compared with other trusts that took part; using the ‘expected range’ analysis technique. ">
            <a:extLst>
              <a:ext uri="{FF2B5EF4-FFF2-40B4-BE49-F238E27FC236}">
                <a16:creationId xmlns:a16="http://schemas.microsoft.com/office/drawing/2014/main" id="{43DF356A-AC7D-44F9-8FDA-2641C2138EC7}"/>
              </a:ext>
            </a:extLst>
          </p:cNvPr>
          <p:cNvGraphicFramePr/>
          <p:nvPr>
            <p:extLst>
              <p:ext uri="{D42A27DB-BD31-4B8C-83A1-F6EECF244321}">
                <p14:modId xmlns:p14="http://schemas.microsoft.com/office/powerpoint/2010/main" val="2525513412"/>
              </p:ext>
            </p:extLst>
          </p:nvPr>
        </p:nvGraphicFramePr>
        <p:xfrm>
          <a:off x="103907" y="3986619"/>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5" descr="A chart showing how your Trust scored for Q15 compared with other trusts that took part; using the ‘expected range’ analysis technique. ">
            <a:extLst>
              <a:ext uri="{FF2B5EF4-FFF2-40B4-BE49-F238E27FC236}">
                <a16:creationId xmlns:a16="http://schemas.microsoft.com/office/drawing/2014/main" id="{1E1B85E3-9DEB-8469-8F7D-D37C3A5E59AB}"/>
              </a:ext>
            </a:extLst>
          </p:cNvPr>
          <p:cNvGraphicFramePr/>
          <p:nvPr>
            <p:extLst>
              <p:ext uri="{D42A27DB-BD31-4B8C-83A1-F6EECF244321}">
                <p14:modId xmlns:p14="http://schemas.microsoft.com/office/powerpoint/2010/main" val="3504516038"/>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Q4" descr="A chart showing how your Trust scored for Q15 compared with other trusts that took part; using the ‘expected range’ analysis technique. ">
            <a:extLst>
              <a:ext uri="{FF2B5EF4-FFF2-40B4-BE49-F238E27FC236}">
                <a16:creationId xmlns:a16="http://schemas.microsoft.com/office/drawing/2014/main" id="{D7E0F77F-80DA-F6AA-4CC6-75757B1E4635}"/>
              </a:ext>
            </a:extLst>
          </p:cNvPr>
          <p:cNvGraphicFramePr/>
          <p:nvPr>
            <p:extLst>
              <p:ext uri="{D42A27DB-BD31-4B8C-83A1-F6EECF244321}">
                <p14:modId xmlns:p14="http://schemas.microsoft.com/office/powerpoint/2010/main" val="2461757553"/>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 Admission to hospital (continued)</a:t>
            </a:r>
          </a:p>
        </p:txBody>
      </p:sp>
      <p:grpSp>
        <p:nvGrpSpPr>
          <p:cNvPr id="15" name="Section 1" descr="A chart showing how your Trust scored for Q14 compared with other trusts that took part; using the ‘expected range’ analysis technique. ">
            <a:extLst>
              <a:ext uri="{FF2B5EF4-FFF2-40B4-BE49-F238E27FC236}">
                <a16:creationId xmlns:a16="http://schemas.microsoft.com/office/drawing/2014/main" id="{0446465E-74F6-B63F-FA87-EE09CAA4C6ED}"/>
              </a:ext>
            </a:extLst>
          </p:cNvPr>
          <p:cNvGrpSpPr/>
          <p:nvPr/>
        </p:nvGrpSpPr>
        <p:grpSpPr>
          <a:xfrm>
            <a:off x="103911" y="1525503"/>
            <a:ext cx="8246527" cy="1512887"/>
            <a:chOff x="380078" y="1436456"/>
            <a:chExt cx="8246527" cy="1512887"/>
          </a:xfrm>
        </p:grpSpPr>
        <p:sp>
          <p:nvSpPr>
            <p:cNvPr id="16" name="Rectangle 15">
              <a:extLst>
                <a:ext uri="{FF2B5EF4-FFF2-40B4-BE49-F238E27FC236}">
                  <a16:creationId xmlns:a16="http://schemas.microsoft.com/office/drawing/2014/main" id="{61257920-16BD-FEEE-B1F8-BA9A9720CE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Q2">
              <a:extLst>
                <a:ext uri="{FF2B5EF4-FFF2-40B4-BE49-F238E27FC236}">
                  <a16:creationId xmlns:a16="http://schemas.microsoft.com/office/drawing/2014/main" id="{FD9E8F2E-FCA7-1868-F2F0-5F5AD7CF9714}"/>
                </a:ext>
              </a:extLst>
            </p:cNvPr>
            <p:cNvGraphicFramePr/>
            <p:nvPr>
              <p:extLst>
                <p:ext uri="{D42A27DB-BD31-4B8C-83A1-F6EECF244321}">
                  <p14:modId xmlns:p14="http://schemas.microsoft.com/office/powerpoint/2010/main" val="49001147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12460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D0B35FF7-A909-4E95-89F1-A3674C32F1F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0782E3DF-8121-4193-8A6A-67AE672D60B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62EFD24C-7A4F-4514-96B3-0632CB0C74C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B7341DA2-6736-4751-9A5F-5FD6E5F90DC7}"/>
              </a:ext>
            </a:extLst>
          </p:cNvPr>
          <p:cNvGraphicFramePr/>
          <p:nvPr>
            <p:extLst>
              <p:ext uri="{D42A27DB-BD31-4B8C-83A1-F6EECF244321}">
                <p14:modId xmlns:p14="http://schemas.microsoft.com/office/powerpoint/2010/main" val="16302370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2185B6B9-B100-4F04-98DC-9A78CB61ACC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BEBC4D50-D760-473F-B7A1-6B7B616E47F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B827F2AC-9742-4142-A996-C384DE4BCD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0762676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7E1203E7-1CBA-46C8-BF15-18A7D77249F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E81DB32E-7E27-4E8A-A8B0-427CF11F5AA5}"/>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E858FB88-2ADD-4E0B-99C1-FC606D00BB11}"/>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A803DB53-AA29-4BAD-B768-1D9D0BEEFE42}"/>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18">
            <a:extLst>
              <a:ext uri="{FF2B5EF4-FFF2-40B4-BE49-F238E27FC236}">
                <a16:creationId xmlns:a16="http://schemas.microsoft.com/office/drawing/2014/main" id="{E256D5F4-C134-493D-B0BC-FACB9F4464D5}"/>
              </a:ext>
            </a:extLst>
          </p:cNvPr>
          <p:cNvSpPr>
            <a:spLocks noGrp="1"/>
          </p:cNvSpPr>
          <p:nvPr>
            <p:ph type="title"/>
          </p:nvPr>
        </p:nvSpPr>
        <p:spPr>
          <a:xfrm>
            <a:off x="419970" y="537464"/>
            <a:ext cx="11417697" cy="654856"/>
          </a:xfrm>
        </p:spPr>
        <p:txBody>
          <a:bodyPr>
            <a:normAutofit/>
          </a:bodyPr>
          <a:lstStyle/>
          <a:p>
            <a:r>
              <a:rPr lang="en-GB"/>
              <a:t>Section 2. The hospital and ward</a:t>
            </a:r>
          </a:p>
        </p:txBody>
      </p:sp>
      <p:graphicFrame>
        <p:nvGraphicFramePr>
          <p:cNvPr id="4" name="section_table">
            <a:extLst>
              <a:ext uri="{FF2B5EF4-FFF2-40B4-BE49-F238E27FC236}">
                <a16:creationId xmlns:a16="http://schemas.microsoft.com/office/drawing/2014/main" id="{1560ED76-2F50-0869-7C0F-A9B700550DCA}"/>
              </a:ext>
            </a:extLst>
          </p:cNvPr>
          <p:cNvGraphicFramePr>
            <a:graphicFrameLocks noGrp="1"/>
          </p:cNvGraphicFramePr>
          <p:nvPr>
            <p:extLst>
              <p:ext uri="{D42A27DB-BD31-4B8C-83A1-F6EECF244321}">
                <p14:modId xmlns:p14="http://schemas.microsoft.com/office/powerpoint/2010/main" val="1538421445"/>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2" descr="A bar chart showing the range of section scores for all NHS trusts for Section 1 (Health and social care workers).">
            <a:extLst>
              <a:ext uri="{FF2B5EF4-FFF2-40B4-BE49-F238E27FC236}">
                <a16:creationId xmlns:a16="http://schemas.microsoft.com/office/drawing/2014/main" id="{AFFEA555-6CD5-0421-D062-1105AB782223}"/>
              </a:ext>
            </a:extLst>
          </p:cNvPr>
          <p:cNvGraphicFramePr/>
          <p:nvPr>
            <p:extLst>
              <p:ext uri="{D42A27DB-BD31-4B8C-83A1-F6EECF244321}">
                <p14:modId xmlns:p14="http://schemas.microsoft.com/office/powerpoint/2010/main" val="50815258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3345346015"/>
              </p:ext>
            </p:extLst>
          </p:nvPr>
        </p:nvGraphicFramePr>
        <p:xfrm>
          <a:off x="8585541" y="1767430"/>
          <a:ext cx="3382605" cy="470882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281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8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008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2001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175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1373062"/>
                  </a:ext>
                </a:extLst>
              </a:tr>
              <a:tr h="488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3723734"/>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9" name="Q8_8" descr="A chart showing how your Trust scored for Q16 compared with other trusts that took part; using the ‘expected range’ analysis technique. ">
            <a:extLst>
              <a:ext uri="{FF2B5EF4-FFF2-40B4-BE49-F238E27FC236}">
                <a16:creationId xmlns:a16="http://schemas.microsoft.com/office/drawing/2014/main" id="{487B2E75-6D31-DD27-5938-13320DE00450}"/>
              </a:ext>
            </a:extLst>
          </p:cNvPr>
          <p:cNvGraphicFramePr/>
          <p:nvPr>
            <p:extLst>
              <p:ext uri="{D42A27DB-BD31-4B8C-83A1-F6EECF244321}">
                <p14:modId xmlns:p14="http://schemas.microsoft.com/office/powerpoint/2010/main" val="696194852"/>
              </p:ext>
            </p:extLst>
          </p:nvPr>
        </p:nvGraphicFramePr>
        <p:xfrm>
          <a:off x="103910" y="476051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8_6" descr="A chart showing how your Trust scored for Q16 compared with other trusts that took part; using the ‘expected range’ analysis technique. ">
            <a:extLst>
              <a:ext uri="{FF2B5EF4-FFF2-40B4-BE49-F238E27FC236}">
                <a16:creationId xmlns:a16="http://schemas.microsoft.com/office/drawing/2014/main" id="{13165E70-9549-C8BA-E07D-50E85F32562D}"/>
              </a:ext>
            </a:extLst>
          </p:cNvPr>
          <p:cNvGraphicFramePr/>
          <p:nvPr>
            <p:extLst>
              <p:ext uri="{D42A27DB-BD31-4B8C-83A1-F6EECF244321}">
                <p14:modId xmlns:p14="http://schemas.microsoft.com/office/powerpoint/2010/main" val="2732453250"/>
              </p:ext>
            </p:extLst>
          </p:nvPr>
        </p:nvGraphicFramePr>
        <p:xfrm>
          <a:off x="103910" y="392905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8_4" descr="A chart showing how your Trust scored for Q16 compared with other trusts that took part; using the ‘expected range’ analysis technique. ">
            <a:extLst>
              <a:ext uri="{FF2B5EF4-FFF2-40B4-BE49-F238E27FC236}">
                <a16:creationId xmlns:a16="http://schemas.microsoft.com/office/drawing/2014/main" id="{3D00F57D-4668-FB85-39CC-4E6416B8181F}"/>
              </a:ext>
            </a:extLst>
          </p:cNvPr>
          <p:cNvGraphicFramePr/>
          <p:nvPr>
            <p:extLst>
              <p:ext uri="{D42A27DB-BD31-4B8C-83A1-F6EECF244321}">
                <p14:modId xmlns:p14="http://schemas.microsoft.com/office/powerpoint/2010/main" val="2299400491"/>
              </p:ext>
            </p:extLst>
          </p:nvPr>
        </p:nvGraphicFramePr>
        <p:xfrm>
          <a:off x="103910" y="312425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8_2"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355858971"/>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8_1">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207463281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27462"/>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2. The hospital and ward (continued)</a:t>
            </a:r>
          </a:p>
        </p:txBody>
      </p:sp>
    </p:spTree>
    <p:extLst>
      <p:ext uri="{BB962C8B-B14F-4D97-AF65-F5344CB8AC3E}">
        <p14:creationId xmlns:p14="http://schemas.microsoft.com/office/powerpoint/2010/main" val="167912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000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10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10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Arrow: Right 1">
            <a:extLst>
              <a:ext uri="{FF2B5EF4-FFF2-40B4-BE49-F238E27FC236}">
                <a16:creationId xmlns:a16="http://schemas.microsoft.com/office/drawing/2014/main" id="{207E8E6D-F288-411D-89D7-405F7B457980}"/>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6">
            <a:extLst>
              <a:ext uri="{FF2B5EF4-FFF2-40B4-BE49-F238E27FC236}">
                <a16:creationId xmlns:a16="http://schemas.microsoft.com/office/drawing/2014/main" id="{7010D036-996D-4175-88DE-CD6AD51E5891}"/>
              </a:ext>
            </a:extLst>
          </p:cNvPr>
          <p:cNvSpPr>
            <a:spLocks noGrp="1"/>
          </p:cNvSpPr>
          <p:nvPr>
            <p:ph type="title" idx="4294967295"/>
          </p:nvPr>
        </p:nvSpPr>
        <p:spPr>
          <a:xfrm>
            <a:off x="412685" y="416517"/>
            <a:ext cx="8341964" cy="484188"/>
          </a:xfrm>
        </p:spPr>
        <p:txBody>
          <a:bodyPr>
            <a:normAutofit/>
          </a:bodyPr>
          <a:lstStyle/>
          <a:p>
            <a:r>
              <a:rPr lang="en-GB" sz="2800" b="1" dirty="0">
                <a:solidFill>
                  <a:srgbClr val="6D276A"/>
                </a:solidFill>
                <a:latin typeface="Arial"/>
              </a:rPr>
              <a:t>Contents</a:t>
            </a:r>
          </a:p>
        </p:txBody>
      </p:sp>
      <p:sp>
        <p:nvSpPr>
          <p:cNvPr id="17" name="Rectangle 16">
            <a:hlinkClick r:id="rId3" action="ppaction://hlinksldjump"/>
            <a:extLst>
              <a:ext uri="{FF2B5EF4-FFF2-40B4-BE49-F238E27FC236}">
                <a16:creationId xmlns:a16="http://schemas.microsoft.com/office/drawing/2014/main" id="{370AF834-0347-44E5-B067-773DCB2CD1D2}"/>
              </a:ext>
            </a:extLst>
          </p:cNvPr>
          <p:cNvSpPr/>
          <p:nvPr/>
        </p:nvSpPr>
        <p:spPr>
          <a:xfrm>
            <a:off x="515938"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Background &amp; methodology</a:t>
            </a:r>
          </a:p>
        </p:txBody>
      </p:sp>
      <p:sp>
        <p:nvSpPr>
          <p:cNvPr id="24" name="Rectangle 23">
            <a:hlinkClick r:id="rId4" action="ppaction://hlinksldjump"/>
            <a:extLst>
              <a:ext uri="{FF2B5EF4-FFF2-40B4-BE49-F238E27FC236}">
                <a16:creationId xmlns:a16="http://schemas.microsoft.com/office/drawing/2014/main" id="{908F9A59-76F8-4F59-8D74-8E768F473729}"/>
              </a:ext>
            </a:extLst>
          </p:cNvPr>
          <p:cNvSpPr/>
          <p:nvPr/>
        </p:nvSpPr>
        <p:spPr>
          <a:xfrm>
            <a:off x="2336824"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Headline results</a:t>
            </a:r>
          </a:p>
        </p:txBody>
      </p:sp>
      <p:sp>
        <p:nvSpPr>
          <p:cNvPr id="25" name="Rectangle 24">
            <a:hlinkClick r:id="rId5" action="ppaction://hlinksldjump"/>
            <a:extLst>
              <a:ext uri="{FF2B5EF4-FFF2-40B4-BE49-F238E27FC236}">
                <a16:creationId xmlns:a16="http://schemas.microsoft.com/office/drawing/2014/main" id="{EA1645F7-304F-4EE5-A389-9616276616EB}"/>
              </a:ext>
            </a:extLst>
          </p:cNvPr>
          <p:cNvSpPr/>
          <p:nvPr/>
        </p:nvSpPr>
        <p:spPr>
          <a:xfrm>
            <a:off x="4214258" y="900726"/>
            <a:ext cx="1579562"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Scoring and benchmarking </a:t>
            </a:r>
          </a:p>
        </p:txBody>
      </p:sp>
      <p:sp>
        <p:nvSpPr>
          <p:cNvPr id="26" name="Rectangle 25">
            <a:hlinkClick r:id="rId6" action="ppaction://hlinksldjump"/>
            <a:extLst>
              <a:ext uri="{FF2B5EF4-FFF2-40B4-BE49-F238E27FC236}">
                <a16:creationId xmlns:a16="http://schemas.microsoft.com/office/drawing/2014/main" id="{3EC5AA56-1533-4A5D-87EA-F7F7EFBD8717}"/>
              </a:ext>
            </a:extLst>
          </p:cNvPr>
          <p:cNvSpPr/>
          <p:nvPr/>
        </p:nvSpPr>
        <p:spPr>
          <a:xfrm>
            <a:off x="6212689"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Trust and site results</a:t>
            </a:r>
          </a:p>
        </p:txBody>
      </p:sp>
      <p:sp>
        <p:nvSpPr>
          <p:cNvPr id="27" name="Rectangle 26">
            <a:hlinkClick r:id="rId7" action="ppaction://hlinksldjump"/>
            <a:extLst>
              <a:ext uri="{FF2B5EF4-FFF2-40B4-BE49-F238E27FC236}">
                <a16:creationId xmlns:a16="http://schemas.microsoft.com/office/drawing/2014/main" id="{511E8DB4-175D-46B5-9FB1-F38543C70C83}"/>
              </a:ext>
            </a:extLst>
          </p:cNvPr>
          <p:cNvSpPr/>
          <p:nvPr/>
        </p:nvSpPr>
        <p:spPr>
          <a:xfrm>
            <a:off x="10035163" y="888347"/>
            <a:ext cx="1580400"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Comparison to other trusts</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23507" y="5471939"/>
            <a:ext cx="3500150" cy="1015663"/>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 Care Quality Commission 2025</a:t>
            </a:r>
          </a:p>
        </p:txBody>
      </p:sp>
      <p:sp>
        <p:nvSpPr>
          <p:cNvPr id="46" name="Rectangle 45">
            <a:hlinkClick r:id="rId8" action="ppaction://hlinksldjump"/>
            <a:extLst>
              <a:ext uri="{FF2B5EF4-FFF2-40B4-BE49-F238E27FC236}">
                <a16:creationId xmlns:a16="http://schemas.microsoft.com/office/drawing/2014/main" id="{1C28B8CD-E9C1-4362-A8CB-A16AF1859221}"/>
              </a:ext>
            </a:extLst>
          </p:cNvPr>
          <p:cNvSpPr/>
          <p:nvPr/>
        </p:nvSpPr>
        <p:spPr>
          <a:xfrm>
            <a:off x="8192563"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Change over time</a:t>
            </a:r>
          </a:p>
        </p:txBody>
      </p:sp>
      <p:sp>
        <p:nvSpPr>
          <p:cNvPr id="28" name="Rectangle 27">
            <a:hlinkClick r:id="rId9" action="ppaction://hlinksldjump"/>
            <a:extLst>
              <a:ext uri="{FF2B5EF4-FFF2-40B4-BE49-F238E27FC236}">
                <a16:creationId xmlns:a16="http://schemas.microsoft.com/office/drawing/2014/main" id="{EEDEB057-C9E1-4873-9C6D-5E0A2FE85217}"/>
              </a:ext>
            </a:extLst>
          </p:cNvPr>
          <p:cNvSpPr/>
          <p:nvPr/>
        </p:nvSpPr>
        <p:spPr>
          <a:xfrm>
            <a:off x="4157710" y="240722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29" name="Rectangle 28">
            <a:hlinkClick r:id="rId10" action="ppaction://hlinksldjump"/>
            <a:extLst>
              <a:ext uri="{FF2B5EF4-FFF2-40B4-BE49-F238E27FC236}">
                <a16:creationId xmlns:a16="http://schemas.microsoft.com/office/drawing/2014/main" id="{0CA15BC4-4E0F-48CF-99A0-B1C9706DE620}"/>
              </a:ext>
            </a:extLst>
          </p:cNvPr>
          <p:cNvSpPr/>
          <p:nvPr/>
        </p:nvSpPr>
        <p:spPr>
          <a:xfrm>
            <a:off x="4164980" y="273736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30" name="Rectangle 29">
            <a:hlinkClick r:id="rId11" action="ppaction://hlinksldjump"/>
            <a:extLst>
              <a:ext uri="{FF2B5EF4-FFF2-40B4-BE49-F238E27FC236}">
                <a16:creationId xmlns:a16="http://schemas.microsoft.com/office/drawing/2014/main" id="{72687E61-A580-4FD3-A732-F138CCF399B0}"/>
              </a:ext>
            </a:extLst>
          </p:cNvPr>
          <p:cNvSpPr/>
          <p:nvPr/>
        </p:nvSpPr>
        <p:spPr>
          <a:xfrm>
            <a:off x="4158927" y="30675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31" name="Rectangle 30">
            <a:hlinkClick r:id="rId12" action="ppaction://hlinksldjump"/>
            <a:extLst>
              <a:ext uri="{FF2B5EF4-FFF2-40B4-BE49-F238E27FC236}">
                <a16:creationId xmlns:a16="http://schemas.microsoft.com/office/drawing/2014/main" id="{1E29F054-6151-44B2-96AA-890D18080E77}"/>
              </a:ext>
            </a:extLst>
          </p:cNvPr>
          <p:cNvSpPr/>
          <p:nvPr/>
        </p:nvSpPr>
        <p:spPr>
          <a:xfrm>
            <a:off x="4162398" y="3727109"/>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32" name="Rectangle 31">
            <a:hlinkClick r:id="rId13" action="ppaction://hlinksldjump"/>
            <a:extLst>
              <a:ext uri="{FF2B5EF4-FFF2-40B4-BE49-F238E27FC236}">
                <a16:creationId xmlns:a16="http://schemas.microsoft.com/office/drawing/2014/main" id="{1433E923-369C-458E-B925-2320F968DF81}"/>
              </a:ext>
            </a:extLst>
          </p:cNvPr>
          <p:cNvSpPr/>
          <p:nvPr/>
        </p:nvSpPr>
        <p:spPr>
          <a:xfrm>
            <a:off x="4162398" y="4062493"/>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33" name="Rectangle 32">
            <a:hlinkClick r:id="rId14" action="ppaction://hlinksldjump"/>
            <a:extLst>
              <a:ext uri="{FF2B5EF4-FFF2-40B4-BE49-F238E27FC236}">
                <a16:creationId xmlns:a16="http://schemas.microsoft.com/office/drawing/2014/main" id="{9BB3E8A1-60D9-484B-B36E-FA82BBC3101F}"/>
              </a:ext>
            </a:extLst>
          </p:cNvPr>
          <p:cNvSpPr/>
          <p:nvPr/>
        </p:nvSpPr>
        <p:spPr>
          <a:xfrm>
            <a:off x="4163244" y="470405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34" name="Rectangle 33">
            <a:hlinkClick r:id="rId15" action="ppaction://hlinksldjump"/>
            <a:extLst>
              <a:ext uri="{FF2B5EF4-FFF2-40B4-BE49-F238E27FC236}">
                <a16:creationId xmlns:a16="http://schemas.microsoft.com/office/drawing/2014/main" id="{25E87DF0-B96C-41D1-AE07-960500135E1E}"/>
              </a:ext>
            </a:extLst>
          </p:cNvPr>
          <p:cNvSpPr/>
          <p:nvPr/>
        </p:nvSpPr>
        <p:spPr>
          <a:xfrm>
            <a:off x="4162398" y="502537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36" name="Rectangle 35">
            <a:hlinkClick r:id="rId16" action="ppaction://hlinksldjump"/>
            <a:extLst>
              <a:ext uri="{FF2B5EF4-FFF2-40B4-BE49-F238E27FC236}">
                <a16:creationId xmlns:a16="http://schemas.microsoft.com/office/drawing/2014/main" id="{0BE157DE-74A8-4691-B4BF-0471E3B70141}"/>
              </a:ext>
            </a:extLst>
          </p:cNvPr>
          <p:cNvSpPr/>
          <p:nvPr/>
        </p:nvSpPr>
        <p:spPr>
          <a:xfrm>
            <a:off x="4157710" y="5355737"/>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37" name="Rectangle 36">
            <a:hlinkClick r:id="rId17" action="ppaction://hlinksldjump"/>
            <a:extLst>
              <a:ext uri="{FF2B5EF4-FFF2-40B4-BE49-F238E27FC236}">
                <a16:creationId xmlns:a16="http://schemas.microsoft.com/office/drawing/2014/main" id="{2BF446D9-69C7-4399-ABDC-80E5DDE52E3C}"/>
              </a:ext>
            </a:extLst>
          </p:cNvPr>
          <p:cNvSpPr/>
          <p:nvPr/>
        </p:nvSpPr>
        <p:spPr>
          <a:xfrm>
            <a:off x="4164980" y="568099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3" name="Rectangle 2">
            <a:hlinkClick r:id="rId18" action="ppaction://hlinksldjump"/>
            <a:extLst>
              <a:ext uri="{FF2B5EF4-FFF2-40B4-BE49-F238E27FC236}">
                <a16:creationId xmlns:a16="http://schemas.microsoft.com/office/drawing/2014/main" id="{BB9F9833-C8EE-E278-88E2-5D10884F7CF3}"/>
              </a:ext>
            </a:extLst>
          </p:cNvPr>
          <p:cNvSpPr/>
          <p:nvPr/>
        </p:nvSpPr>
        <p:spPr>
          <a:xfrm>
            <a:off x="4164332" y="601907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12. Overall experience</a:t>
            </a:r>
          </a:p>
        </p:txBody>
      </p:sp>
      <p:grpSp>
        <p:nvGrpSpPr>
          <p:cNvPr id="15" name="Group 14">
            <a:extLst>
              <a:ext uri="{FF2B5EF4-FFF2-40B4-BE49-F238E27FC236}">
                <a16:creationId xmlns:a16="http://schemas.microsoft.com/office/drawing/2014/main" id="{2472A738-E1AB-D4B0-2F17-C0EF3CEF51E6}"/>
              </a:ext>
            </a:extLst>
          </p:cNvPr>
          <p:cNvGrpSpPr/>
          <p:nvPr/>
        </p:nvGrpSpPr>
        <p:grpSpPr>
          <a:xfrm>
            <a:off x="8146407" y="1942455"/>
            <a:ext cx="1686864" cy="3897311"/>
            <a:chOff x="8133580" y="550022"/>
            <a:chExt cx="1796090" cy="4910683"/>
          </a:xfrm>
        </p:grpSpPr>
        <p:sp>
          <p:nvSpPr>
            <p:cNvPr id="47" name="Rectangle 46">
              <a:hlinkClick r:id="rId19" action="ppaction://hlinksldjump"/>
              <a:extLst>
                <a:ext uri="{FF2B5EF4-FFF2-40B4-BE49-F238E27FC236}">
                  <a16:creationId xmlns:a16="http://schemas.microsoft.com/office/drawing/2014/main" id="{24AE0ED1-2EBC-483A-8FA6-E7F94E8C3EDB}"/>
                </a:ext>
              </a:extLst>
            </p:cNvPr>
            <p:cNvSpPr/>
            <p:nvPr/>
          </p:nvSpPr>
          <p:spPr>
            <a:xfrm>
              <a:off x="8135777" y="550022"/>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52" name="Rectangle 51">
              <a:hlinkClick r:id="rId20" action="ppaction://hlinksldjump"/>
              <a:extLst>
                <a:ext uri="{FF2B5EF4-FFF2-40B4-BE49-F238E27FC236}">
                  <a16:creationId xmlns:a16="http://schemas.microsoft.com/office/drawing/2014/main" id="{38C4F3BF-2EB3-4657-BA30-C21B0DD8831C}"/>
                </a:ext>
              </a:extLst>
            </p:cNvPr>
            <p:cNvSpPr/>
            <p:nvPr/>
          </p:nvSpPr>
          <p:spPr>
            <a:xfrm>
              <a:off x="8135776" y="969226"/>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53" name="Rectangle 52">
              <a:hlinkClick r:id="rId21" action="ppaction://hlinksldjump"/>
              <a:extLst>
                <a:ext uri="{FF2B5EF4-FFF2-40B4-BE49-F238E27FC236}">
                  <a16:creationId xmlns:a16="http://schemas.microsoft.com/office/drawing/2014/main" id="{998A0D1A-6706-44EC-BD7E-336E3796AC7D}"/>
                </a:ext>
              </a:extLst>
            </p:cNvPr>
            <p:cNvSpPr/>
            <p:nvPr/>
          </p:nvSpPr>
          <p:spPr>
            <a:xfrm>
              <a:off x="8135431" y="1770637"/>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4" name="Rectangle 53">
              <a:hlinkClick r:id="rId22" action="ppaction://hlinksldjump"/>
              <a:extLst>
                <a:ext uri="{FF2B5EF4-FFF2-40B4-BE49-F238E27FC236}">
                  <a16:creationId xmlns:a16="http://schemas.microsoft.com/office/drawing/2014/main" id="{2990CB06-6A5D-441C-8DA5-DD6F59AA2B06}"/>
                </a:ext>
              </a:extLst>
            </p:cNvPr>
            <p:cNvSpPr/>
            <p:nvPr/>
          </p:nvSpPr>
          <p:spPr>
            <a:xfrm>
              <a:off x="8135086" y="2180101"/>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55" name="Rectangle 54">
              <a:hlinkClick r:id="rId23" action="ppaction://hlinksldjump"/>
              <a:extLst>
                <a:ext uri="{FF2B5EF4-FFF2-40B4-BE49-F238E27FC236}">
                  <a16:creationId xmlns:a16="http://schemas.microsoft.com/office/drawing/2014/main" id="{E96B37CF-7ADB-412D-9B79-10275918A4F2}"/>
                </a:ext>
              </a:extLst>
            </p:cNvPr>
            <p:cNvSpPr/>
            <p:nvPr/>
          </p:nvSpPr>
          <p:spPr>
            <a:xfrm>
              <a:off x="8135086" y="258440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57" name="Rectangle 56">
              <a:hlinkClick r:id="rId24" action="ppaction://hlinksldjump"/>
              <a:extLst>
                <a:ext uri="{FF2B5EF4-FFF2-40B4-BE49-F238E27FC236}">
                  <a16:creationId xmlns:a16="http://schemas.microsoft.com/office/drawing/2014/main" id="{9D1B5804-852C-41AC-9D5B-4EB988A979A0}"/>
                </a:ext>
              </a:extLst>
            </p:cNvPr>
            <p:cNvSpPr/>
            <p:nvPr/>
          </p:nvSpPr>
          <p:spPr>
            <a:xfrm>
              <a:off x="8133580" y="3832667"/>
              <a:ext cx="179389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60" name="Rectangle 59">
              <a:hlinkClick r:id="rId25" action="ppaction://hlinksldjump"/>
              <a:extLst>
                <a:ext uri="{FF2B5EF4-FFF2-40B4-BE49-F238E27FC236}">
                  <a16:creationId xmlns:a16="http://schemas.microsoft.com/office/drawing/2014/main" id="{BF8DE18A-01B9-4FF9-B30D-3BDE08ED9686}"/>
                </a:ext>
              </a:extLst>
            </p:cNvPr>
            <p:cNvSpPr/>
            <p:nvPr/>
          </p:nvSpPr>
          <p:spPr>
            <a:xfrm>
              <a:off x="8133580" y="464438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7" name="Rectangle 6">
              <a:hlinkClick r:id="rId26" action="ppaction://hlinksldjump"/>
              <a:extLst>
                <a:ext uri="{FF2B5EF4-FFF2-40B4-BE49-F238E27FC236}">
                  <a16:creationId xmlns:a16="http://schemas.microsoft.com/office/drawing/2014/main" id="{6F621268-FA1D-1230-4A8F-B970419112AE}"/>
                </a:ext>
              </a:extLst>
            </p:cNvPr>
            <p:cNvSpPr/>
            <p:nvPr/>
          </p:nvSpPr>
          <p:spPr>
            <a:xfrm>
              <a:off x="8133580" y="506059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grpSp>
      <p:sp>
        <p:nvSpPr>
          <p:cNvPr id="38" name="Rectangle 37">
            <a:hlinkClick r:id="rId27" action="ppaction://hlinksldjump"/>
            <a:extLst>
              <a:ext uri="{FF2B5EF4-FFF2-40B4-BE49-F238E27FC236}">
                <a16:creationId xmlns:a16="http://schemas.microsoft.com/office/drawing/2014/main" id="{A268E627-496A-4B80-A34B-765F657EB488}"/>
              </a:ext>
            </a:extLst>
          </p:cNvPr>
          <p:cNvSpPr/>
          <p:nvPr/>
        </p:nvSpPr>
        <p:spPr>
          <a:xfrm>
            <a:off x="6162058" y="1618366"/>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39" name="Rectangle 38">
            <a:hlinkClick r:id="rId28" action="ppaction://hlinksldjump"/>
            <a:extLst>
              <a:ext uri="{FF2B5EF4-FFF2-40B4-BE49-F238E27FC236}">
                <a16:creationId xmlns:a16="http://schemas.microsoft.com/office/drawing/2014/main" id="{67FAA534-F902-4EA5-B1CD-3E9D1C8BCD74}"/>
              </a:ext>
            </a:extLst>
          </p:cNvPr>
          <p:cNvSpPr/>
          <p:nvPr/>
        </p:nvSpPr>
        <p:spPr>
          <a:xfrm>
            <a:off x="6162058" y="194693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40" name="Rectangle 39">
            <a:hlinkClick r:id="rId29" action="ppaction://hlinksldjump"/>
            <a:extLst>
              <a:ext uri="{FF2B5EF4-FFF2-40B4-BE49-F238E27FC236}">
                <a16:creationId xmlns:a16="http://schemas.microsoft.com/office/drawing/2014/main" id="{2C7C4A5F-6B3C-4842-9515-76922152B2AB}"/>
              </a:ext>
            </a:extLst>
          </p:cNvPr>
          <p:cNvSpPr/>
          <p:nvPr/>
        </p:nvSpPr>
        <p:spPr>
          <a:xfrm>
            <a:off x="6165529" y="227515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41" name="Rectangle 40">
            <a:hlinkClick r:id="rId30" action="ppaction://hlinksldjump"/>
            <a:extLst>
              <a:ext uri="{FF2B5EF4-FFF2-40B4-BE49-F238E27FC236}">
                <a16:creationId xmlns:a16="http://schemas.microsoft.com/office/drawing/2014/main" id="{8834E40E-1013-42D8-B558-00AB042E2CC7}"/>
              </a:ext>
            </a:extLst>
          </p:cNvPr>
          <p:cNvSpPr/>
          <p:nvPr/>
        </p:nvSpPr>
        <p:spPr>
          <a:xfrm>
            <a:off x="6161407" y="2923919"/>
            <a:ext cx="168480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43" name="Rectangle 42">
            <a:hlinkClick r:id="rId31" action="ppaction://hlinksldjump"/>
            <a:extLst>
              <a:ext uri="{FF2B5EF4-FFF2-40B4-BE49-F238E27FC236}">
                <a16:creationId xmlns:a16="http://schemas.microsoft.com/office/drawing/2014/main" id="{9443AE29-A251-4546-A015-3B513269BB59}"/>
              </a:ext>
            </a:extLst>
          </p:cNvPr>
          <p:cNvSpPr/>
          <p:nvPr/>
        </p:nvSpPr>
        <p:spPr>
          <a:xfrm>
            <a:off x="6161407" y="3890292"/>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44" name="Rectangle 43">
            <a:hlinkClick r:id="rId32" action="ppaction://hlinksldjump"/>
            <a:extLst>
              <a:ext uri="{FF2B5EF4-FFF2-40B4-BE49-F238E27FC236}">
                <a16:creationId xmlns:a16="http://schemas.microsoft.com/office/drawing/2014/main" id="{A49B8E71-C42C-43A5-9595-CA786F20C8C1}"/>
              </a:ext>
            </a:extLst>
          </p:cNvPr>
          <p:cNvSpPr/>
          <p:nvPr/>
        </p:nvSpPr>
        <p:spPr>
          <a:xfrm>
            <a:off x="6165530" y="4218749"/>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49" name="Rectangle 48">
            <a:hlinkClick r:id="rId33" action="ppaction://hlinksldjump"/>
            <a:extLst>
              <a:ext uri="{FF2B5EF4-FFF2-40B4-BE49-F238E27FC236}">
                <a16:creationId xmlns:a16="http://schemas.microsoft.com/office/drawing/2014/main" id="{9CBE2EFE-D790-4AE9-877C-EF93A2D30060}"/>
              </a:ext>
            </a:extLst>
          </p:cNvPr>
          <p:cNvSpPr/>
          <p:nvPr/>
        </p:nvSpPr>
        <p:spPr>
          <a:xfrm>
            <a:off x="6161407" y="454769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0" name="Rectangle 49">
            <a:hlinkClick r:id="rId33" action="ppaction://hlinksldjump"/>
            <a:extLst>
              <a:ext uri="{FF2B5EF4-FFF2-40B4-BE49-F238E27FC236}">
                <a16:creationId xmlns:a16="http://schemas.microsoft.com/office/drawing/2014/main" id="{E29687C8-6738-4B8F-B537-044A6744676E}"/>
              </a:ext>
            </a:extLst>
          </p:cNvPr>
          <p:cNvSpPr/>
          <p:nvPr/>
        </p:nvSpPr>
        <p:spPr>
          <a:xfrm>
            <a:off x="6161407" y="4876148"/>
            <a:ext cx="1687624"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4" name="Rectangle 3">
            <a:hlinkClick r:id="rId19" action="ppaction://hlinksldjump"/>
            <a:extLst>
              <a:ext uri="{FF2B5EF4-FFF2-40B4-BE49-F238E27FC236}">
                <a16:creationId xmlns:a16="http://schemas.microsoft.com/office/drawing/2014/main" id="{49BBBC57-7B44-12AB-98A2-249DEA966542}"/>
              </a:ext>
            </a:extLst>
          </p:cNvPr>
          <p:cNvSpPr/>
          <p:nvPr/>
        </p:nvSpPr>
        <p:spPr>
          <a:xfrm>
            <a:off x="6161407" y="5205093"/>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sp>
        <p:nvSpPr>
          <p:cNvPr id="6" name="Rectangle 5">
            <a:hlinkClick r:id="rId34" action="ppaction://hlinksldjump"/>
            <a:extLst>
              <a:ext uri="{FF2B5EF4-FFF2-40B4-BE49-F238E27FC236}">
                <a16:creationId xmlns:a16="http://schemas.microsoft.com/office/drawing/2014/main" id="{0414786C-0B1F-9497-6340-D3E1317B1184}"/>
              </a:ext>
            </a:extLst>
          </p:cNvPr>
          <p:cNvSpPr/>
          <p:nvPr/>
        </p:nvSpPr>
        <p:spPr>
          <a:xfrm>
            <a:off x="6162687" y="3232894"/>
            <a:ext cx="1684801"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8" name="Rectangle 7">
            <a:hlinkClick r:id="rId35" action="ppaction://hlinksldjump"/>
            <a:extLst>
              <a:ext uri="{FF2B5EF4-FFF2-40B4-BE49-F238E27FC236}">
                <a16:creationId xmlns:a16="http://schemas.microsoft.com/office/drawing/2014/main" id="{1E674BC8-0D50-3AC6-EFC8-695AABE07C76}"/>
              </a:ext>
            </a:extLst>
          </p:cNvPr>
          <p:cNvSpPr/>
          <p:nvPr/>
        </p:nvSpPr>
        <p:spPr>
          <a:xfrm>
            <a:off x="515938"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Background and methodology</a:t>
            </a:r>
          </a:p>
        </p:txBody>
      </p:sp>
      <p:sp>
        <p:nvSpPr>
          <p:cNvPr id="9" name="Rectangle 8">
            <a:hlinkClick r:id="rId36" action="ppaction://hlinksldjump"/>
            <a:extLst>
              <a:ext uri="{FF2B5EF4-FFF2-40B4-BE49-F238E27FC236}">
                <a16:creationId xmlns:a16="http://schemas.microsoft.com/office/drawing/2014/main" id="{8ED8BEF5-E76E-9EE4-758D-A7F7FEFF81AB}"/>
              </a:ext>
            </a:extLst>
          </p:cNvPr>
          <p:cNvSpPr/>
          <p:nvPr/>
        </p:nvSpPr>
        <p:spPr>
          <a:xfrm>
            <a:off x="515938" y="206192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10" name="Rectangle 9">
            <a:hlinkClick r:id="rId37" action="ppaction://hlinksldjump"/>
            <a:extLst>
              <a:ext uri="{FF2B5EF4-FFF2-40B4-BE49-F238E27FC236}">
                <a16:creationId xmlns:a16="http://schemas.microsoft.com/office/drawing/2014/main" id="{7184FDB8-01AE-53FB-6C6D-50DE52D3F69A}"/>
              </a:ext>
            </a:extLst>
          </p:cNvPr>
          <p:cNvSpPr/>
          <p:nvPr/>
        </p:nvSpPr>
        <p:spPr>
          <a:xfrm>
            <a:off x="515938" y="2511073"/>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sp>
        <p:nvSpPr>
          <p:cNvPr id="12" name="Rectangle 11">
            <a:hlinkClick r:id="rId38" action="ppaction://hlinksldjump"/>
            <a:extLst>
              <a:ext uri="{FF2B5EF4-FFF2-40B4-BE49-F238E27FC236}">
                <a16:creationId xmlns:a16="http://schemas.microsoft.com/office/drawing/2014/main" id="{AF1C935A-BDCC-68DF-EB8B-5898840C07B9}"/>
              </a:ext>
            </a:extLst>
          </p:cNvPr>
          <p:cNvSpPr/>
          <p:nvPr/>
        </p:nvSpPr>
        <p:spPr>
          <a:xfrm>
            <a:off x="2336824"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16" name="Rectangle 15">
            <a:hlinkClick r:id="rId39" action="ppaction://hlinksldjump"/>
            <a:extLst>
              <a:ext uri="{FF2B5EF4-FFF2-40B4-BE49-F238E27FC236}">
                <a16:creationId xmlns:a16="http://schemas.microsoft.com/office/drawing/2014/main" id="{98644657-B9F9-3941-3C77-2F15CE8EF140}"/>
              </a:ext>
            </a:extLst>
          </p:cNvPr>
          <p:cNvSpPr/>
          <p:nvPr/>
        </p:nvSpPr>
        <p:spPr>
          <a:xfrm>
            <a:off x="2336824" y="2058247"/>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18" name="Rectangle 17">
            <a:hlinkClick r:id="rId40" action="ppaction://hlinksldjump"/>
            <a:extLst>
              <a:ext uri="{FF2B5EF4-FFF2-40B4-BE49-F238E27FC236}">
                <a16:creationId xmlns:a16="http://schemas.microsoft.com/office/drawing/2014/main" id="{5641BCB9-1DB7-BCCC-F851-D5749C409FF2}"/>
              </a:ext>
            </a:extLst>
          </p:cNvPr>
          <p:cNvSpPr/>
          <p:nvPr/>
        </p:nvSpPr>
        <p:spPr>
          <a:xfrm>
            <a:off x="2336824" y="2507698"/>
            <a:ext cx="1579562" cy="51896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19" name="Rectangle 18">
            <a:hlinkClick r:id="rId41" action="ppaction://hlinksldjump"/>
            <a:extLst>
              <a:ext uri="{FF2B5EF4-FFF2-40B4-BE49-F238E27FC236}">
                <a16:creationId xmlns:a16="http://schemas.microsoft.com/office/drawing/2014/main" id="{23CB2215-9A75-F3D5-1202-D4D3423446EA}"/>
              </a:ext>
            </a:extLst>
          </p:cNvPr>
          <p:cNvSpPr/>
          <p:nvPr/>
        </p:nvSpPr>
        <p:spPr>
          <a:xfrm>
            <a:off x="2336824" y="306135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5" name="Rectangle 4">
            <a:hlinkClick r:id="rId42" action="ppaction://hlinksldjump"/>
            <a:extLst>
              <a:ext uri="{FF2B5EF4-FFF2-40B4-BE49-F238E27FC236}">
                <a16:creationId xmlns:a16="http://schemas.microsoft.com/office/drawing/2014/main" id="{63E4A78A-AD31-7EC5-CE9C-0E96CC113ED1}"/>
              </a:ext>
            </a:extLst>
          </p:cNvPr>
          <p:cNvSpPr/>
          <p:nvPr/>
        </p:nvSpPr>
        <p:spPr>
          <a:xfrm>
            <a:off x="4162398" y="439420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Individual needs</a:t>
            </a:r>
          </a:p>
        </p:txBody>
      </p:sp>
      <p:sp>
        <p:nvSpPr>
          <p:cNvPr id="11" name="Rectangle 10">
            <a:hlinkClick r:id="rId32" action="ppaction://hlinksldjump"/>
            <a:extLst>
              <a:ext uri="{FF2B5EF4-FFF2-40B4-BE49-F238E27FC236}">
                <a16:creationId xmlns:a16="http://schemas.microsoft.com/office/drawing/2014/main" id="{05A75B34-7FF5-B3CA-4CA8-03DB375C3F5A}"/>
              </a:ext>
            </a:extLst>
          </p:cNvPr>
          <p:cNvSpPr/>
          <p:nvPr/>
        </p:nvSpPr>
        <p:spPr>
          <a:xfrm>
            <a:off x="6161407" y="355702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13" name="Rectangle 12">
            <a:hlinkClick r:id="rId43" action="ppaction://hlinksldjump"/>
            <a:extLst>
              <a:ext uri="{FF2B5EF4-FFF2-40B4-BE49-F238E27FC236}">
                <a16:creationId xmlns:a16="http://schemas.microsoft.com/office/drawing/2014/main" id="{BB8EC117-F464-1A78-1229-FF47242321DB}"/>
              </a:ext>
            </a:extLst>
          </p:cNvPr>
          <p:cNvSpPr/>
          <p:nvPr/>
        </p:nvSpPr>
        <p:spPr>
          <a:xfrm>
            <a:off x="4164980" y="339492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14" name="Rectangle 13">
            <a:hlinkClick r:id="rId44" action="ppaction://hlinksldjump"/>
            <a:extLst>
              <a:ext uri="{FF2B5EF4-FFF2-40B4-BE49-F238E27FC236}">
                <a16:creationId xmlns:a16="http://schemas.microsoft.com/office/drawing/2014/main" id="{5F929E92-9931-2EBE-BAC9-7799278DD477}"/>
              </a:ext>
            </a:extLst>
          </p:cNvPr>
          <p:cNvSpPr/>
          <p:nvPr/>
        </p:nvSpPr>
        <p:spPr>
          <a:xfrm>
            <a:off x="6165529" y="2602270"/>
            <a:ext cx="168415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6" name="Rectangle 55">
            <a:hlinkClick r:id="rId45" action="ppaction://hlinksldjump"/>
            <a:extLst>
              <a:ext uri="{FF2B5EF4-FFF2-40B4-BE49-F238E27FC236}">
                <a16:creationId xmlns:a16="http://schemas.microsoft.com/office/drawing/2014/main" id="{A5F42683-99FA-00A8-A2E9-55522151A1F6}"/>
              </a:ext>
            </a:extLst>
          </p:cNvPr>
          <p:cNvSpPr/>
          <p:nvPr/>
        </p:nvSpPr>
        <p:spPr>
          <a:xfrm>
            <a:off x="8148468" y="2607849"/>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58" name="Rectangle 57">
            <a:hlinkClick r:id="rId46" action="ppaction://hlinksldjump"/>
            <a:extLst>
              <a:ext uri="{FF2B5EF4-FFF2-40B4-BE49-F238E27FC236}">
                <a16:creationId xmlns:a16="http://schemas.microsoft.com/office/drawing/2014/main" id="{F7D516C4-EE37-F419-238E-B6D8F798CAFD}"/>
              </a:ext>
            </a:extLst>
          </p:cNvPr>
          <p:cNvSpPr/>
          <p:nvPr/>
        </p:nvSpPr>
        <p:spPr>
          <a:xfrm>
            <a:off x="8146408" y="4868923"/>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9" name="Rectangle 58">
            <a:hlinkClick r:id="rId47" action="ppaction://hlinksldjump"/>
            <a:extLst>
              <a:ext uri="{FF2B5EF4-FFF2-40B4-BE49-F238E27FC236}">
                <a16:creationId xmlns:a16="http://schemas.microsoft.com/office/drawing/2014/main" id="{579574BD-B273-ABD2-F09A-91C3AB366DD4}"/>
              </a:ext>
            </a:extLst>
          </p:cNvPr>
          <p:cNvSpPr/>
          <p:nvPr/>
        </p:nvSpPr>
        <p:spPr>
          <a:xfrm>
            <a:off x="8147820" y="422031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21" name="Rectangle 20">
            <a:hlinkClick r:id="rId48" action="ppaction://hlinksldjump"/>
            <a:extLst>
              <a:ext uri="{FF2B5EF4-FFF2-40B4-BE49-F238E27FC236}">
                <a16:creationId xmlns:a16="http://schemas.microsoft.com/office/drawing/2014/main" id="{E5BD2ABB-BB6E-90B1-2674-CC0B1D582AD3}"/>
              </a:ext>
            </a:extLst>
          </p:cNvPr>
          <p:cNvSpPr/>
          <p:nvPr/>
        </p:nvSpPr>
        <p:spPr>
          <a:xfrm>
            <a:off x="8146408" y="38878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22" name="Rectangle 21">
            <a:hlinkClick r:id="rId49" action="ppaction://hlinksldjump"/>
            <a:extLst>
              <a:ext uri="{FF2B5EF4-FFF2-40B4-BE49-F238E27FC236}">
                <a16:creationId xmlns:a16="http://schemas.microsoft.com/office/drawing/2014/main" id="{53C1B0B5-EC44-D398-907E-D9071515173D}"/>
              </a:ext>
            </a:extLst>
          </p:cNvPr>
          <p:cNvSpPr/>
          <p:nvPr/>
        </p:nvSpPr>
        <p:spPr>
          <a:xfrm>
            <a:off x="10035164" y="1612769"/>
            <a:ext cx="1580399" cy="32314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Comparison to other trusts</a:t>
            </a:r>
          </a:p>
        </p:txBody>
      </p:sp>
      <p:sp>
        <p:nvSpPr>
          <p:cNvPr id="35" name="Rectangle 34">
            <a:hlinkClick r:id="rId50" action="ppaction://hlinksldjump"/>
            <a:extLst>
              <a:ext uri="{FF2B5EF4-FFF2-40B4-BE49-F238E27FC236}">
                <a16:creationId xmlns:a16="http://schemas.microsoft.com/office/drawing/2014/main" id="{09DDDA8E-FE82-955B-D681-2FE4EC5B5E27}"/>
              </a:ext>
            </a:extLst>
          </p:cNvPr>
          <p:cNvSpPr/>
          <p:nvPr/>
        </p:nvSpPr>
        <p:spPr>
          <a:xfrm>
            <a:off x="4157710" y="1607224"/>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42" name="Rectangle 41">
            <a:hlinkClick r:id="rId51" action="ppaction://hlinksldjump"/>
            <a:extLst>
              <a:ext uri="{FF2B5EF4-FFF2-40B4-BE49-F238E27FC236}">
                <a16:creationId xmlns:a16="http://schemas.microsoft.com/office/drawing/2014/main" id="{F2604F17-AFC9-2AB8-B927-47C40F742C8C}"/>
              </a:ext>
            </a:extLst>
          </p:cNvPr>
          <p:cNvSpPr/>
          <p:nvPr/>
        </p:nvSpPr>
        <p:spPr>
          <a:xfrm>
            <a:off x="4157710" y="1935909"/>
            <a:ext cx="1684152" cy="45678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45" name="Rectangle 44">
            <a:hlinkClick r:id="rId52" action="ppaction://hlinksldjump"/>
            <a:extLst>
              <a:ext uri="{FF2B5EF4-FFF2-40B4-BE49-F238E27FC236}">
                <a16:creationId xmlns:a16="http://schemas.microsoft.com/office/drawing/2014/main" id="{593C4C54-E924-1E2C-3EEB-965858C885C8}"/>
              </a:ext>
            </a:extLst>
          </p:cNvPr>
          <p:cNvSpPr/>
          <p:nvPr/>
        </p:nvSpPr>
        <p:spPr>
          <a:xfrm>
            <a:off x="8148468" y="161336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3846378241"/>
              </p:ext>
            </p:extLst>
          </p:nvPr>
        </p:nvGraphicFramePr>
        <p:xfrm>
          <a:off x="8585541" y="1767430"/>
          <a:ext cx="3382605" cy="188585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6" name="Q11"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2058027137"/>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0">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373807513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a:t>Section 2. The hospital and ward (continued)</a:t>
            </a:r>
          </a:p>
        </p:txBody>
      </p:sp>
    </p:spTree>
    <p:extLst>
      <p:ext uri="{BB962C8B-B14F-4D97-AF65-F5344CB8AC3E}">
        <p14:creationId xmlns:p14="http://schemas.microsoft.com/office/powerpoint/2010/main" val="325774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5E7B7-68AF-8D09-9B39-D97BB8665F21}"/>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435BF1B-643A-72B4-191E-0023E494C69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026C467A-C1F6-1538-301C-746764C9F771}"/>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2615B566-B465-273A-2305-3CD37896F2FF}"/>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771BDA14-7C9F-2B54-333F-E301F54CA2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53409045-53FC-31EE-5513-FF50FF317367}"/>
              </a:ext>
            </a:extLst>
          </p:cNvPr>
          <p:cNvGraphicFramePr/>
          <p:nvPr>
            <p:extLst>
              <p:ext uri="{D42A27DB-BD31-4B8C-83A1-F6EECF244321}">
                <p14:modId xmlns:p14="http://schemas.microsoft.com/office/powerpoint/2010/main" val="351990755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E1BDF536-CE0E-09B6-65D5-59FFE002410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3530E47F-C083-0CAD-24FA-0F9CB9A5169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463892E2-C218-6F2E-A632-28A7C47912D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1416259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B1FDCE53-D6D4-FECB-3C53-CB77FC21FFD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66CA0A5A-D62F-1EDF-BADE-D80645E536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DBA7B409-4BFA-8BD4-7ED3-CB16C7ADB528}"/>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0583C326-0183-2073-2014-B30BFBCD3D23}"/>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1">
            <a:extLst>
              <a:ext uri="{FF2B5EF4-FFF2-40B4-BE49-F238E27FC236}">
                <a16:creationId xmlns:a16="http://schemas.microsoft.com/office/drawing/2014/main" id="{58EC8EE6-974B-A908-2C55-C62C515B93B3}"/>
              </a:ext>
            </a:extLst>
          </p:cNvPr>
          <p:cNvSpPr>
            <a:spLocks noGrp="1"/>
          </p:cNvSpPr>
          <p:nvPr>
            <p:ph type="title"/>
          </p:nvPr>
        </p:nvSpPr>
        <p:spPr>
          <a:xfrm>
            <a:off x="419970" y="537464"/>
            <a:ext cx="11417697" cy="654856"/>
          </a:xfrm>
        </p:spPr>
        <p:txBody>
          <a:bodyPr>
            <a:normAutofit/>
          </a:bodyPr>
          <a:lstStyle/>
          <a:p>
            <a:r>
              <a:rPr lang="en-GB" dirty="0"/>
              <a:t>Section 3. Basic needs</a:t>
            </a:r>
          </a:p>
        </p:txBody>
      </p:sp>
      <p:graphicFrame>
        <p:nvGraphicFramePr>
          <p:cNvPr id="4" name="section_table">
            <a:extLst>
              <a:ext uri="{FF2B5EF4-FFF2-40B4-BE49-F238E27FC236}">
                <a16:creationId xmlns:a16="http://schemas.microsoft.com/office/drawing/2014/main" id="{BB5BBE79-3B30-AD04-FA98-37D1DF476EDF}"/>
              </a:ext>
            </a:extLst>
          </p:cNvPr>
          <p:cNvGraphicFramePr>
            <a:graphicFrameLocks noGrp="1"/>
          </p:cNvGraphicFramePr>
          <p:nvPr>
            <p:extLst>
              <p:ext uri="{D42A27DB-BD31-4B8C-83A1-F6EECF244321}">
                <p14:modId xmlns:p14="http://schemas.microsoft.com/office/powerpoint/2010/main" val="807243665"/>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3" descr="A bar chart showing the range of section scores for all NHS trusts for Section 1 (Health and social care workers).">
            <a:extLst>
              <a:ext uri="{FF2B5EF4-FFF2-40B4-BE49-F238E27FC236}">
                <a16:creationId xmlns:a16="http://schemas.microsoft.com/office/drawing/2014/main" id="{CD2F679E-5C02-8E8B-FC8F-FD88D10D67AA}"/>
              </a:ext>
            </a:extLst>
          </p:cNvPr>
          <p:cNvGraphicFramePr/>
          <p:nvPr>
            <p:extLst>
              <p:ext uri="{D42A27DB-BD31-4B8C-83A1-F6EECF244321}">
                <p14:modId xmlns:p14="http://schemas.microsoft.com/office/powerpoint/2010/main" val="3858370"/>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64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6FB4E-C437-0425-3D7A-2DD1F6869B2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EC78D63-EDAD-720A-5B71-EFA86D01351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2491724A-BD6C-9B7E-CFF6-C0B4B595A284}"/>
              </a:ext>
            </a:extLst>
          </p:cNvPr>
          <p:cNvGraphicFramePr>
            <a:graphicFrameLocks noGrp="1"/>
          </p:cNvGraphicFramePr>
          <p:nvPr>
            <p:extLst>
              <p:ext uri="{D42A27DB-BD31-4B8C-83A1-F6EECF244321}">
                <p14:modId xmlns:p14="http://schemas.microsoft.com/office/powerpoint/2010/main" val="374692310"/>
              </p:ext>
            </p:extLst>
          </p:nvPr>
        </p:nvGraphicFramePr>
        <p:xfrm>
          <a:off x="8585541" y="1767431"/>
          <a:ext cx="3382605" cy="405376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42054">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63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258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8249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463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345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3875178"/>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2546548"/>
                  </a:ext>
                </a:extLst>
              </a:tr>
            </a:tbl>
          </a:graphicData>
        </a:graphic>
      </p:graphicFrame>
      <p:sp>
        <p:nvSpPr>
          <p:cNvPr id="8" name="Rectangle 7">
            <a:extLst>
              <a:ext uri="{FF2B5EF4-FFF2-40B4-BE49-F238E27FC236}">
                <a16:creationId xmlns:a16="http://schemas.microsoft.com/office/drawing/2014/main" id="{AA6A75DB-6291-9E07-DC2B-C48B7F87AFD4}"/>
              </a:ext>
            </a:extLst>
          </p:cNvPr>
          <p:cNvSpPr/>
          <p:nvPr/>
        </p:nvSpPr>
        <p:spPr>
          <a:xfrm>
            <a:off x="10576560" y="1508022"/>
            <a:ext cx="139158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13" name="Q16" descr="A chart showing how your Trust scored for Q16 compared with other trusts that took part; using the ‘expected range’ analysis technique. ">
            <a:extLst>
              <a:ext uri="{FF2B5EF4-FFF2-40B4-BE49-F238E27FC236}">
                <a16:creationId xmlns:a16="http://schemas.microsoft.com/office/drawing/2014/main" id="{555EF795-3629-9DFF-3DA2-FB231972674E}"/>
              </a:ext>
            </a:extLst>
          </p:cNvPr>
          <p:cNvGraphicFramePr/>
          <p:nvPr>
            <p:extLst>
              <p:ext uri="{D42A27DB-BD31-4B8C-83A1-F6EECF244321}">
                <p14:modId xmlns:p14="http://schemas.microsoft.com/office/powerpoint/2010/main" val="3974647637"/>
              </p:ext>
            </p:extLst>
          </p:nvPr>
        </p:nvGraphicFramePr>
        <p:xfrm>
          <a:off x="103908" y="4966589"/>
          <a:ext cx="8246527" cy="989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Q15" descr="A chart showing how your Trust scored for Q16 compared with other trusts that took part; using the ‘expected range’ analysis technique. ">
            <a:extLst>
              <a:ext uri="{FF2B5EF4-FFF2-40B4-BE49-F238E27FC236}">
                <a16:creationId xmlns:a16="http://schemas.microsoft.com/office/drawing/2014/main" id="{2F06B9C0-51BC-79AA-377C-CE1B11E9315F}"/>
              </a:ext>
            </a:extLst>
          </p:cNvPr>
          <p:cNvGraphicFramePr/>
          <p:nvPr>
            <p:extLst>
              <p:ext uri="{D42A27DB-BD31-4B8C-83A1-F6EECF244321}">
                <p14:modId xmlns:p14="http://schemas.microsoft.com/office/powerpoint/2010/main" val="2814571563"/>
              </p:ext>
            </p:extLst>
          </p:nvPr>
        </p:nvGraphicFramePr>
        <p:xfrm>
          <a:off x="103908" y="4302732"/>
          <a:ext cx="8246527" cy="8851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Q14" descr="A chart showing how your Trust scored for Q16 compared with other trusts that took part; using the ‘expected range’ analysis technique. ">
            <a:extLst>
              <a:ext uri="{FF2B5EF4-FFF2-40B4-BE49-F238E27FC236}">
                <a16:creationId xmlns:a16="http://schemas.microsoft.com/office/drawing/2014/main" id="{69959101-9063-D05E-F0CB-7D58B486E65E}"/>
              </a:ext>
            </a:extLst>
          </p:cNvPr>
          <p:cNvGraphicFramePr/>
          <p:nvPr>
            <p:extLst>
              <p:ext uri="{D42A27DB-BD31-4B8C-83A1-F6EECF244321}">
                <p14:modId xmlns:p14="http://schemas.microsoft.com/office/powerpoint/2010/main" val="1580037677"/>
              </p:ext>
            </p:extLst>
          </p:nvPr>
        </p:nvGraphicFramePr>
        <p:xfrm>
          <a:off x="103910" y="3534834"/>
          <a:ext cx="8246527" cy="8851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Q13" descr="A chart showing how your Trust scored for Q16 compared with other trusts that took part; using the ‘expected range’ analysis technique. ">
            <a:extLst>
              <a:ext uri="{FF2B5EF4-FFF2-40B4-BE49-F238E27FC236}">
                <a16:creationId xmlns:a16="http://schemas.microsoft.com/office/drawing/2014/main" id="{823B0B12-D339-1228-45CB-B009E665ECAC}"/>
              </a:ext>
            </a:extLst>
          </p:cNvPr>
          <p:cNvGraphicFramePr/>
          <p:nvPr>
            <p:extLst>
              <p:ext uri="{D42A27DB-BD31-4B8C-83A1-F6EECF244321}">
                <p14:modId xmlns:p14="http://schemas.microsoft.com/office/powerpoint/2010/main" val="2496766487"/>
              </p:ext>
            </p:extLst>
          </p:nvPr>
        </p:nvGraphicFramePr>
        <p:xfrm>
          <a:off x="103909" y="2831215"/>
          <a:ext cx="8246527" cy="872939"/>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3" descr="A chart showing how your Trust scored for Q14 compared with other trusts that took part; using the ‘expected range’ analysis technique. ">
            <a:extLst>
              <a:ext uri="{FF2B5EF4-FFF2-40B4-BE49-F238E27FC236}">
                <a16:creationId xmlns:a16="http://schemas.microsoft.com/office/drawing/2014/main" id="{43323266-0CBB-F0FB-E622-919468075CD1}"/>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650F980A-A4DA-E093-6AFD-854EC0495E7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2">
              <a:extLst>
                <a:ext uri="{FF2B5EF4-FFF2-40B4-BE49-F238E27FC236}">
                  <a16:creationId xmlns:a16="http://schemas.microsoft.com/office/drawing/2014/main" id="{C8FDEF1E-A63D-ED0C-22E4-1422375F831F}"/>
                </a:ext>
              </a:extLst>
            </p:cNvPr>
            <p:cNvGraphicFramePr/>
            <p:nvPr>
              <p:extLst>
                <p:ext uri="{D42A27DB-BD31-4B8C-83A1-F6EECF244321}">
                  <p14:modId xmlns:p14="http://schemas.microsoft.com/office/powerpoint/2010/main" val="373895351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13E6E677-8C5D-6B1F-9978-B9F4107042B6}"/>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2">
            <a:extLst>
              <a:ext uri="{FF2B5EF4-FFF2-40B4-BE49-F238E27FC236}">
                <a16:creationId xmlns:a16="http://schemas.microsoft.com/office/drawing/2014/main" id="{3BF38DCA-F20F-774B-E2AB-DB71880148C1}"/>
              </a:ext>
            </a:extLst>
          </p:cNvPr>
          <p:cNvSpPr>
            <a:spLocks noGrp="1"/>
          </p:cNvSpPr>
          <p:nvPr>
            <p:ph type="title"/>
          </p:nvPr>
        </p:nvSpPr>
        <p:spPr>
          <a:xfrm>
            <a:off x="419970" y="536400"/>
            <a:ext cx="11417697" cy="654856"/>
          </a:xfrm>
        </p:spPr>
        <p:txBody>
          <a:bodyPr/>
          <a:lstStyle/>
          <a:p>
            <a:r>
              <a:rPr lang="en-GB" dirty="0"/>
              <a:t>Section 3. Basic needs (continued)</a:t>
            </a:r>
          </a:p>
        </p:txBody>
      </p:sp>
    </p:spTree>
    <p:extLst>
      <p:ext uri="{BB962C8B-B14F-4D97-AF65-F5344CB8AC3E}">
        <p14:creationId xmlns:p14="http://schemas.microsoft.com/office/powerpoint/2010/main" val="177760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04826"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49D6B9A-7269-49E6-9875-A041EA65118E}"/>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28450EE6-40C6-4978-AF42-1C9C0DF30F8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2A714CA4-7AE8-4916-99C4-38B67725049A}"/>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0767F018-8C8E-471B-A474-0DA8E39318DD}"/>
              </a:ext>
            </a:extLst>
          </p:cNvPr>
          <p:cNvGraphicFramePr/>
          <p:nvPr>
            <p:extLst>
              <p:ext uri="{D42A27DB-BD31-4B8C-83A1-F6EECF244321}">
                <p14:modId xmlns:p14="http://schemas.microsoft.com/office/powerpoint/2010/main" val="306825919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2BE7CAD2-3339-4EE1-AAAB-5A643BC9C6C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C747C060-021D-4554-B22E-0F8B81D1E28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C5385470-B688-4B00-819F-A61A38FCD0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1065454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4EC9A55-FB5E-4BCF-9B87-0D886EF395D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5AD9A65-9A01-4416-9A68-8DF8AEB2096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334BD91D-3F43-FF7C-A0E4-5640E43BB5CC}"/>
              </a:ext>
            </a:extLst>
          </p:cNvPr>
          <p:cNvGraphicFramePr>
            <a:graphicFrameLocks noGrp="1"/>
          </p:cNvGraphicFramePr>
          <p:nvPr>
            <p:extLst>
              <p:ext uri="{D42A27DB-BD31-4B8C-83A1-F6EECF244321}">
                <p14:modId xmlns:p14="http://schemas.microsoft.com/office/powerpoint/2010/main" val="2137278423"/>
              </p:ext>
            </p:extLst>
          </p:nvPr>
        </p:nvGraphicFramePr>
        <p:xfrm>
          <a:off x="340462" y="2047412"/>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TextBox 13">
            <a:extLst>
              <a:ext uri="{FF2B5EF4-FFF2-40B4-BE49-F238E27FC236}">
                <a16:creationId xmlns:a16="http://schemas.microsoft.com/office/drawing/2014/main" id="{390442A6-63FA-4DC9-8044-CD18098AD20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77B18608-8677-49F7-A6A8-9BF86D95770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2" name="Title 23">
            <a:extLst>
              <a:ext uri="{FF2B5EF4-FFF2-40B4-BE49-F238E27FC236}">
                <a16:creationId xmlns:a16="http://schemas.microsoft.com/office/drawing/2014/main" id="{BBDB104E-73D7-445F-92E7-F487E07E51A4}"/>
              </a:ext>
            </a:extLst>
          </p:cNvPr>
          <p:cNvSpPr>
            <a:spLocks noGrp="1"/>
          </p:cNvSpPr>
          <p:nvPr>
            <p:ph type="title"/>
          </p:nvPr>
        </p:nvSpPr>
        <p:spPr>
          <a:xfrm>
            <a:off x="419970" y="537464"/>
            <a:ext cx="11417697" cy="654856"/>
          </a:xfrm>
        </p:spPr>
        <p:txBody>
          <a:bodyPr>
            <a:normAutofit/>
          </a:bodyPr>
          <a:lstStyle/>
          <a:p>
            <a:r>
              <a:rPr lang="en-GB" dirty="0"/>
              <a:t>Section 4. Doctors</a:t>
            </a:r>
          </a:p>
        </p:txBody>
      </p:sp>
      <p:graphicFrame>
        <p:nvGraphicFramePr>
          <p:cNvPr id="5" name="Section 4" descr="A bar chart showing the range of section scores for all NHS trusts for Section 1 (Health and social care workers).">
            <a:extLst>
              <a:ext uri="{FF2B5EF4-FFF2-40B4-BE49-F238E27FC236}">
                <a16:creationId xmlns:a16="http://schemas.microsoft.com/office/drawing/2014/main" id="{5E4999CE-F601-CF3F-E7A0-4F24629B37BE}"/>
              </a:ext>
            </a:extLst>
          </p:cNvPr>
          <p:cNvGraphicFramePr/>
          <p:nvPr>
            <p:extLst>
              <p:ext uri="{D42A27DB-BD31-4B8C-83A1-F6EECF244321}">
                <p14:modId xmlns:p14="http://schemas.microsoft.com/office/powerpoint/2010/main" val="32898466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6B86C2E-4D83-6DD0-4534-36D92BEEAB2E}"/>
              </a:ext>
            </a:extLst>
          </p:cNvPr>
          <p:cNvGraphicFramePr>
            <a:graphicFrameLocks noGrp="1"/>
          </p:cNvGraphicFramePr>
          <p:nvPr>
            <p:extLst>
              <p:ext uri="{D42A27DB-BD31-4B8C-83A1-F6EECF244321}">
                <p14:modId xmlns:p14="http://schemas.microsoft.com/office/powerpoint/2010/main" val="2338520873"/>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7" name="Rectangle 6">
            <a:extLst>
              <a:ext uri="{FF2B5EF4-FFF2-40B4-BE49-F238E27FC236}">
                <a16:creationId xmlns:a16="http://schemas.microsoft.com/office/drawing/2014/main" id="{27D21471-72EB-5840-C45E-5EB8AB4BF17B}"/>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Q19" descr="A chart showing how your Trust scored for Q15 compared with other trusts that took part; using the ‘expected range’ analysis technique. ">
            <a:extLst>
              <a:ext uri="{FF2B5EF4-FFF2-40B4-BE49-F238E27FC236}">
                <a16:creationId xmlns:a16="http://schemas.microsoft.com/office/drawing/2014/main" id="{C6934402-3AEC-BE70-B184-FF8B0F492EBB}"/>
              </a:ext>
            </a:extLst>
          </p:cNvPr>
          <p:cNvGraphicFramePr/>
          <p:nvPr>
            <p:extLst>
              <p:ext uri="{D42A27DB-BD31-4B8C-83A1-F6EECF244321}">
                <p14:modId xmlns:p14="http://schemas.microsoft.com/office/powerpoint/2010/main" val="1422881532"/>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 descr="A chart showing how your Trust scored for Q15 compared with other trusts that took part; using the ‘expected range’ analysis technique. ">
            <a:extLst>
              <a:ext uri="{FF2B5EF4-FFF2-40B4-BE49-F238E27FC236}">
                <a16:creationId xmlns:a16="http://schemas.microsoft.com/office/drawing/2014/main" id="{ADFE8159-E009-48F4-1D54-9E86F1A1C866}"/>
              </a:ext>
            </a:extLst>
          </p:cNvPr>
          <p:cNvGraphicFramePr/>
          <p:nvPr>
            <p:extLst>
              <p:ext uri="{D42A27DB-BD31-4B8C-83A1-F6EECF244321}">
                <p14:modId xmlns:p14="http://schemas.microsoft.com/office/powerpoint/2010/main" val="3927127532"/>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Section 4" descr="A chart showing how your Trust scored for Q14 compared with other trusts that took part; using the ‘expected range’ analysis technique. ">
            <a:extLst>
              <a:ext uri="{FF2B5EF4-FFF2-40B4-BE49-F238E27FC236}">
                <a16:creationId xmlns:a16="http://schemas.microsoft.com/office/drawing/2014/main" id="{13ED8C85-0401-A695-F069-E82CF097F292}"/>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C3F17E96-FD07-51C5-23AF-CC9FAE12E5F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7">
              <a:extLst>
                <a:ext uri="{FF2B5EF4-FFF2-40B4-BE49-F238E27FC236}">
                  <a16:creationId xmlns:a16="http://schemas.microsoft.com/office/drawing/2014/main" id="{1563991D-C5BA-BC35-31A4-78BFAD2B6402}"/>
                </a:ext>
              </a:extLst>
            </p:cNvPr>
            <p:cNvGraphicFramePr/>
            <p:nvPr>
              <p:extLst>
                <p:ext uri="{D42A27DB-BD31-4B8C-83A1-F6EECF244321}">
                  <p14:modId xmlns:p14="http://schemas.microsoft.com/office/powerpoint/2010/main" val="118556456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4. Doctors (continued)</a:t>
            </a:r>
          </a:p>
        </p:txBody>
      </p:sp>
    </p:spTree>
    <p:extLst>
      <p:ext uri="{BB962C8B-B14F-4D97-AF65-F5344CB8AC3E}">
        <p14:creationId xmlns:p14="http://schemas.microsoft.com/office/powerpoint/2010/main" val="37853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16B5788C-EB28-471C-A5CD-90372C407715}"/>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4DA716B2-D297-4AB6-B4DA-D153134DAF40}"/>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4C476C06-0832-4EBE-9B9F-F4457E2DF8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8D643381-30E6-407A-8AEB-D367A847B356}"/>
              </a:ext>
            </a:extLst>
          </p:cNvPr>
          <p:cNvGraphicFramePr/>
          <p:nvPr>
            <p:extLst>
              <p:ext uri="{D42A27DB-BD31-4B8C-83A1-F6EECF244321}">
                <p14:modId xmlns:p14="http://schemas.microsoft.com/office/powerpoint/2010/main" val="309482739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C69BFCA-015D-4E77-8E7B-F338EF9F1A8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FE93B37E-D968-45AC-92C8-97B4A9D0F6D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0A29E460-CD5B-4F8C-85A2-7F4562F568B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0763754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505317D-37F8-42D5-99D9-55C9010E0B3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4A070A56-E72C-4E5E-9551-77D30CE1A87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6A45E4FA-9517-D354-80E6-CC2148FF9591}"/>
              </a:ext>
            </a:extLst>
          </p:cNvPr>
          <p:cNvGraphicFramePr>
            <a:graphicFrameLocks noGrp="1"/>
          </p:cNvGraphicFramePr>
          <p:nvPr>
            <p:extLst>
              <p:ext uri="{D42A27DB-BD31-4B8C-83A1-F6EECF244321}">
                <p14:modId xmlns:p14="http://schemas.microsoft.com/office/powerpoint/2010/main" val="403386652"/>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TextBox 15">
            <a:extLst>
              <a:ext uri="{FF2B5EF4-FFF2-40B4-BE49-F238E27FC236}">
                <a16:creationId xmlns:a16="http://schemas.microsoft.com/office/drawing/2014/main" id="{75226332-7E8F-43DE-9C7E-EF9521AC1BA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4" name="Title 6">
            <a:extLst>
              <a:ext uri="{FF2B5EF4-FFF2-40B4-BE49-F238E27FC236}">
                <a16:creationId xmlns:a16="http://schemas.microsoft.com/office/drawing/2014/main" id="{49C23E59-6ECD-42B0-882A-24FC764332F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5">
            <a:extLst>
              <a:ext uri="{FF2B5EF4-FFF2-40B4-BE49-F238E27FC236}">
                <a16:creationId xmlns:a16="http://schemas.microsoft.com/office/drawing/2014/main" id="{E947A1A2-0A9F-475A-8E1D-B95B9D789511}"/>
              </a:ext>
            </a:extLst>
          </p:cNvPr>
          <p:cNvSpPr>
            <a:spLocks noGrp="1"/>
          </p:cNvSpPr>
          <p:nvPr>
            <p:ph type="title"/>
          </p:nvPr>
        </p:nvSpPr>
        <p:spPr>
          <a:xfrm>
            <a:off x="419970" y="537464"/>
            <a:ext cx="11417697" cy="654856"/>
          </a:xfrm>
        </p:spPr>
        <p:txBody>
          <a:bodyPr>
            <a:normAutofit/>
          </a:bodyPr>
          <a:lstStyle/>
          <a:p>
            <a:r>
              <a:rPr lang="en-GB" dirty="0"/>
              <a:t>Section 5. Nurses</a:t>
            </a:r>
          </a:p>
        </p:txBody>
      </p:sp>
      <p:graphicFrame>
        <p:nvGraphicFramePr>
          <p:cNvPr id="4" name="Section 5" descr="A bar chart showing the range of section scores for all NHS trusts for Section 1 (Health and social care workers).">
            <a:extLst>
              <a:ext uri="{FF2B5EF4-FFF2-40B4-BE49-F238E27FC236}">
                <a16:creationId xmlns:a16="http://schemas.microsoft.com/office/drawing/2014/main" id="{844128DC-FE76-2DA3-BAA8-E0D5F2C99E9D}"/>
              </a:ext>
            </a:extLst>
          </p:cNvPr>
          <p:cNvGraphicFramePr/>
          <p:nvPr>
            <p:extLst>
              <p:ext uri="{D42A27DB-BD31-4B8C-83A1-F6EECF244321}">
                <p14:modId xmlns:p14="http://schemas.microsoft.com/office/powerpoint/2010/main" val="56160710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168ADF8C-EDBA-C8F1-2340-EAF49181146B}"/>
              </a:ext>
            </a:extLst>
          </p:cNvPr>
          <p:cNvGraphicFramePr>
            <a:graphicFrameLocks noGrp="1"/>
          </p:cNvGraphicFramePr>
          <p:nvPr>
            <p:extLst>
              <p:ext uri="{D42A27DB-BD31-4B8C-83A1-F6EECF244321}">
                <p14:modId xmlns:p14="http://schemas.microsoft.com/office/powerpoint/2010/main" val="2051756551"/>
              </p:ext>
            </p:extLst>
          </p:nvPr>
        </p:nvGraphicFramePr>
        <p:xfrm>
          <a:off x="8585541" y="1767430"/>
          <a:ext cx="3382605" cy="4010520"/>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33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2" name="Rectangle 11">
            <a:extLst>
              <a:ext uri="{FF2B5EF4-FFF2-40B4-BE49-F238E27FC236}">
                <a16:creationId xmlns:a16="http://schemas.microsoft.com/office/drawing/2014/main" id="{A1D6425C-56E8-703B-C82B-746BEDD88B85}"/>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3" descr="A chart showing how your Trust scored for Q16 compared with other trusts that took part; using the ‘expected range’ analysis technique. ">
            <a:extLst>
              <a:ext uri="{FF2B5EF4-FFF2-40B4-BE49-F238E27FC236}">
                <a16:creationId xmlns:a16="http://schemas.microsoft.com/office/drawing/2014/main" id="{F3956D87-779F-E8AA-F66A-3A214DB97063}"/>
              </a:ext>
            </a:extLst>
          </p:cNvPr>
          <p:cNvGraphicFramePr/>
          <p:nvPr>
            <p:extLst>
              <p:ext uri="{D42A27DB-BD31-4B8C-83A1-F6EECF244321}">
                <p14:modId xmlns:p14="http://schemas.microsoft.com/office/powerpoint/2010/main" val="727245891"/>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2" descr="A chart showing how your Trust scored for Q16 compared with other trusts that took part; using the ‘expected range’ analysis technique. ">
            <a:extLst>
              <a:ext uri="{FF2B5EF4-FFF2-40B4-BE49-F238E27FC236}">
                <a16:creationId xmlns:a16="http://schemas.microsoft.com/office/drawing/2014/main" id="{D56B6E31-2AF8-038A-D2EA-4574C4139C6F}"/>
              </a:ext>
            </a:extLst>
          </p:cNvPr>
          <p:cNvGraphicFramePr/>
          <p:nvPr>
            <p:extLst>
              <p:ext uri="{D42A27DB-BD31-4B8C-83A1-F6EECF244321}">
                <p14:modId xmlns:p14="http://schemas.microsoft.com/office/powerpoint/2010/main" val="2032177442"/>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1" descr="A chart showing how your Trust scored for Q15 compared with other trusts that took part; using the ‘expected range’ analysis technique. ">
            <a:extLst>
              <a:ext uri="{FF2B5EF4-FFF2-40B4-BE49-F238E27FC236}">
                <a16:creationId xmlns:a16="http://schemas.microsoft.com/office/drawing/2014/main" id="{74A5AE39-65E7-C7D4-331B-3ABAEE3EE330}"/>
              </a:ext>
            </a:extLst>
          </p:cNvPr>
          <p:cNvGraphicFramePr/>
          <p:nvPr>
            <p:extLst>
              <p:ext uri="{D42A27DB-BD31-4B8C-83A1-F6EECF244321}">
                <p14:modId xmlns:p14="http://schemas.microsoft.com/office/powerpoint/2010/main" val="805019335"/>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5" descr="A chart showing how your Trust scored for Q14 compared with other trusts that took part; using the ‘expected range’ analysis technique. ">
            <a:extLst>
              <a:ext uri="{FF2B5EF4-FFF2-40B4-BE49-F238E27FC236}">
                <a16:creationId xmlns:a16="http://schemas.microsoft.com/office/drawing/2014/main" id="{2549FBED-11ED-3B9D-BE52-EC362D553EB5}"/>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A0EE6FEB-6A45-B5B8-E508-D046240AC64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0">
              <a:extLst>
                <a:ext uri="{FF2B5EF4-FFF2-40B4-BE49-F238E27FC236}">
                  <a16:creationId xmlns:a16="http://schemas.microsoft.com/office/drawing/2014/main" id="{B71418D7-09A1-60EA-7A54-52B3F85E74C1}"/>
                </a:ext>
              </a:extLst>
            </p:cNvPr>
            <p:cNvGraphicFramePr/>
            <p:nvPr>
              <p:extLst>
                <p:ext uri="{D42A27DB-BD31-4B8C-83A1-F6EECF244321}">
                  <p14:modId xmlns:p14="http://schemas.microsoft.com/office/powerpoint/2010/main" val="332961943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5. Nurses (continued)</a:t>
            </a:r>
          </a:p>
        </p:txBody>
      </p:sp>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94959EA3-F668-4D1B-9814-7C0C88106FC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E7A1FC79-28EE-446D-80B9-38EC022D22B1}"/>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DC2062E8-287B-4E08-BD52-7DCA8EB52E4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68C77024-8CC4-4311-9312-73BB5344DFED}"/>
              </a:ext>
            </a:extLst>
          </p:cNvPr>
          <p:cNvGraphicFramePr/>
          <p:nvPr>
            <p:extLst>
              <p:ext uri="{D42A27DB-BD31-4B8C-83A1-F6EECF244321}">
                <p14:modId xmlns:p14="http://schemas.microsoft.com/office/powerpoint/2010/main" val="194709471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66D85512-E50B-4403-909C-A39CDFA919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4D055DFF-DBE1-42C3-9FC6-2DFB5DAF1C8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4DC630B7-83F2-4F49-BFA2-A13F5C77BD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8305385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3996F5FB-B0B8-4695-BB93-4D5FE126227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0E8BE74-16F7-4BDD-9CD2-70C1356D251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E4935A9A-BEBD-6D3E-9CFD-72691ABB97B6}"/>
              </a:ext>
            </a:extLst>
          </p:cNvPr>
          <p:cNvGraphicFramePr>
            <a:graphicFrameLocks noGrp="1"/>
          </p:cNvGraphicFramePr>
          <p:nvPr>
            <p:extLst>
              <p:ext uri="{D42A27DB-BD31-4B8C-83A1-F6EECF244321}">
                <p14:modId xmlns:p14="http://schemas.microsoft.com/office/powerpoint/2010/main" val="3333670041"/>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E696DCB8-CD54-46C6-8EEC-2D5CE86C099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DCA9F199-22E4-4072-A930-5E41CAB6E5C9}"/>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27">
            <a:extLst>
              <a:ext uri="{FF2B5EF4-FFF2-40B4-BE49-F238E27FC236}">
                <a16:creationId xmlns:a16="http://schemas.microsoft.com/office/drawing/2014/main" id="{436783E9-A5D0-43AB-AAD1-7E7585DDBB38}"/>
              </a:ext>
            </a:extLst>
          </p:cNvPr>
          <p:cNvSpPr>
            <a:spLocks noGrp="1"/>
          </p:cNvSpPr>
          <p:nvPr>
            <p:ph type="title"/>
          </p:nvPr>
        </p:nvSpPr>
        <p:spPr>
          <a:xfrm>
            <a:off x="419970" y="537464"/>
            <a:ext cx="11417697" cy="654856"/>
          </a:xfrm>
        </p:spPr>
        <p:txBody>
          <a:bodyPr>
            <a:normAutofit/>
          </a:bodyPr>
          <a:lstStyle/>
          <a:p>
            <a:r>
              <a:rPr lang="en-GB" dirty="0"/>
              <a:t>Section 6. Your care and treatment</a:t>
            </a:r>
          </a:p>
        </p:txBody>
      </p:sp>
      <p:graphicFrame>
        <p:nvGraphicFramePr>
          <p:cNvPr id="4" name="Section 6" descr="A bar chart showing the range of section scores for all NHS trusts for Section 1 (Health and social care workers).">
            <a:extLst>
              <a:ext uri="{FF2B5EF4-FFF2-40B4-BE49-F238E27FC236}">
                <a16:creationId xmlns:a16="http://schemas.microsoft.com/office/drawing/2014/main" id="{7997F0C1-045F-517E-595F-07E066667C6A}"/>
              </a:ext>
            </a:extLst>
          </p:cNvPr>
          <p:cNvGraphicFramePr/>
          <p:nvPr>
            <p:extLst>
              <p:ext uri="{D42A27DB-BD31-4B8C-83A1-F6EECF244321}">
                <p14:modId xmlns:p14="http://schemas.microsoft.com/office/powerpoint/2010/main" val="3603793665"/>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2246928121"/>
              </p:ext>
            </p:extLst>
          </p:nvPr>
        </p:nvGraphicFramePr>
        <p:xfrm>
          <a:off x="8585541" y="1767430"/>
          <a:ext cx="3382605" cy="396431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57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0334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92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1D812F7D-CD48-F375-10DB-610E2C0DE1A6}"/>
              </a:ext>
            </a:extLst>
          </p:cNvPr>
          <p:cNvSpPr/>
          <p:nvPr/>
        </p:nvSpPr>
        <p:spPr>
          <a:xfrm>
            <a:off x="10575850" y="1508022"/>
            <a:ext cx="139229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7" descr="A chart showing how your Trust scored for Q16 compared with other trusts that took part; using the ‘expected range’ analysis technique. ">
            <a:extLst>
              <a:ext uri="{FF2B5EF4-FFF2-40B4-BE49-F238E27FC236}">
                <a16:creationId xmlns:a16="http://schemas.microsoft.com/office/drawing/2014/main" id="{ED347381-DC9B-7BAD-3B8A-6440E4153B61}"/>
              </a:ext>
            </a:extLst>
          </p:cNvPr>
          <p:cNvGraphicFramePr/>
          <p:nvPr>
            <p:extLst>
              <p:ext uri="{D42A27DB-BD31-4B8C-83A1-F6EECF244321}">
                <p14:modId xmlns:p14="http://schemas.microsoft.com/office/powerpoint/2010/main" val="1278668086"/>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6"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3094444742"/>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5"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578865693"/>
              </p:ext>
            </p:extLst>
          </p:nvPr>
        </p:nvGraphicFramePr>
        <p:xfrm>
          <a:off x="103910" y="2317146"/>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4">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44940562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2196724413"/>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36E69C47-FA70-3822-EB9E-8782ADA18622}"/>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0"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2065956563"/>
              </p:ext>
            </p:extLst>
          </p:nvPr>
        </p:nvGraphicFramePr>
        <p:xfrm>
          <a:off x="103911" y="3814279"/>
          <a:ext cx="8246527" cy="815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9"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293626387"/>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8">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44456715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356206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04849" y="2152651"/>
            <a:ext cx="10580807" cy="831700"/>
          </a:xfrm>
        </p:spPr>
        <p:txBody>
          <a:bodyPr/>
          <a:lstStyle/>
          <a:p>
            <a:r>
              <a:rPr lang="en-GB" b="1">
                <a:cs typeface="Arial" panose="020B0604020202020204" pitchFamily="34" charset="0"/>
              </a:rPr>
              <a:t>Background and methodology</a:t>
            </a:r>
            <a:endParaRPr lang="en-GB">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04849" y="2984351"/>
            <a:ext cx="7592542" cy="204456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Adult Inpatient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2871C-F6F3-4127-3DC2-DE83B589C093}"/>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93652A61-85E7-C268-AA16-56E5E52F83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ABAB0AF4-EB5C-A3AE-61C2-8BBA0319FB9D}"/>
              </a:ext>
            </a:extLst>
          </p:cNvPr>
          <p:cNvSpPr txBox="1"/>
          <p:nvPr/>
        </p:nvSpPr>
        <p:spPr>
          <a:xfrm>
            <a:off x="419970" y="1196975"/>
            <a:ext cx="11092296"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Benchmark data has not been provided for Q31 for the 2024 Adult Inpatient Survey due to data quality issues. However, a mean score has been produced to enable trusts to monitor their own performance internally. A section score has been provided at trust level below.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This data should not be used to compare or evaluate the performance of an individual trust against others within your region. Please note that this applies to all trusts included in the 2024 Adult Inpatient Survey.</a:t>
            </a:r>
          </a:p>
          <a:p>
            <a:pPr>
              <a:defRPr/>
            </a:pPr>
            <a:endParaRPr lang="en-GB" sz="1200" dirty="0">
              <a:latin typeface="Arial" panose="020B0604020202020204" pitchFamily="34" charset="0"/>
              <a:cs typeface="Arial" panose="020B0604020202020204" pitchFamily="34" charset="0"/>
            </a:endParaRPr>
          </a:p>
          <a:p>
            <a:pPr>
              <a:defRPr/>
            </a:pPr>
            <a:endParaRPr lang="en-GB" sz="1200" dirty="0">
              <a:latin typeface="Arial" panose="020B0604020202020204" pitchFamily="34" charset="0"/>
              <a:cs typeface="Arial" panose="020B0604020202020204" pitchFamily="34" charset="0"/>
            </a:endParaRPr>
          </a:p>
        </p:txBody>
      </p:sp>
      <p:sp>
        <p:nvSpPr>
          <p:cNvPr id="13" name="Title 30">
            <a:extLst>
              <a:ext uri="{FF2B5EF4-FFF2-40B4-BE49-F238E27FC236}">
                <a16:creationId xmlns:a16="http://schemas.microsoft.com/office/drawing/2014/main" id="{6F819887-DA15-AC96-F6E1-5F310B3A79C6}"/>
              </a:ext>
            </a:extLst>
          </p:cNvPr>
          <p:cNvSpPr>
            <a:spLocks noGrp="1"/>
          </p:cNvSpPr>
          <p:nvPr>
            <p:ph type="title"/>
          </p:nvPr>
        </p:nvSpPr>
        <p:spPr>
          <a:xfrm>
            <a:off x="419970" y="537464"/>
            <a:ext cx="11417697" cy="654856"/>
          </a:xfrm>
        </p:spPr>
        <p:txBody>
          <a:bodyPr>
            <a:normAutofit/>
          </a:bodyPr>
          <a:lstStyle/>
          <a:p>
            <a:r>
              <a:rPr lang="en-GB" dirty="0"/>
              <a:t>Section 7. Individual needs</a:t>
            </a:r>
          </a:p>
        </p:txBody>
      </p:sp>
      <p:graphicFrame>
        <p:nvGraphicFramePr>
          <p:cNvPr id="4" name="section_table">
            <a:extLst>
              <a:ext uri="{FF2B5EF4-FFF2-40B4-BE49-F238E27FC236}">
                <a16:creationId xmlns:a16="http://schemas.microsoft.com/office/drawing/2014/main" id="{B1433B2F-0E93-9E02-7DDA-6515B5759544}"/>
              </a:ext>
            </a:extLst>
          </p:cNvPr>
          <p:cNvGraphicFramePr>
            <a:graphicFrameLocks noGrp="1"/>
          </p:cNvGraphicFramePr>
          <p:nvPr>
            <p:extLst>
              <p:ext uri="{D42A27DB-BD31-4B8C-83A1-F6EECF244321}">
                <p14:modId xmlns:p14="http://schemas.microsoft.com/office/powerpoint/2010/main" val="3771886708"/>
              </p:ext>
            </p:extLst>
          </p:nvPr>
        </p:nvGraphicFramePr>
        <p:xfrm>
          <a:off x="340462" y="2581970"/>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427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554DA-C332-6178-95D6-50F295F46BE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DBC443A-2BD1-8BC7-93F5-27076EC644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8093FECC-1177-EF1C-D67A-57FDFD4559FE}"/>
              </a:ext>
            </a:extLst>
          </p:cNvPr>
          <p:cNvSpPr txBox="1">
            <a:spLocks/>
          </p:cNvSpPr>
          <p:nvPr/>
        </p:nvSpPr>
        <p:spPr>
          <a:xfrm>
            <a:off x="491990" y="1751551"/>
            <a:ext cx="11002948" cy="220300"/>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 name="Title 31">
            <a:extLst>
              <a:ext uri="{FF2B5EF4-FFF2-40B4-BE49-F238E27FC236}">
                <a16:creationId xmlns:a16="http://schemas.microsoft.com/office/drawing/2014/main" id="{D3DB3855-BEC3-AEB9-A47B-6E45A56C311C}"/>
              </a:ext>
            </a:extLst>
          </p:cNvPr>
          <p:cNvSpPr>
            <a:spLocks noGrp="1"/>
          </p:cNvSpPr>
          <p:nvPr>
            <p:ph type="title"/>
          </p:nvPr>
        </p:nvSpPr>
        <p:spPr>
          <a:xfrm>
            <a:off x="419970" y="536400"/>
            <a:ext cx="11417697" cy="394680"/>
          </a:xfrm>
        </p:spPr>
        <p:txBody>
          <a:bodyPr>
            <a:normAutofit fontScale="90000"/>
          </a:bodyPr>
          <a:lstStyle/>
          <a:p>
            <a:r>
              <a:rPr lang="en-GB" dirty="0"/>
              <a:t>Section 7. Individual needs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F5492BC-E6F1-FC71-A1A2-07027D6A224F}"/>
              </a:ext>
            </a:extLst>
          </p:cNvPr>
          <p:cNvGraphicFramePr>
            <a:graphicFrameLocks noGrp="1"/>
          </p:cNvGraphicFramePr>
          <p:nvPr>
            <p:extLst>
              <p:ext uri="{D42A27DB-BD31-4B8C-83A1-F6EECF244321}">
                <p14:modId xmlns:p14="http://schemas.microsoft.com/office/powerpoint/2010/main" val="154136975"/>
              </p:ext>
            </p:extLst>
          </p:nvPr>
        </p:nvGraphicFramePr>
        <p:xfrm>
          <a:off x="8601529" y="1672796"/>
          <a:ext cx="2026346" cy="4458990"/>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tblGrid>
              <a:tr h="4957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extLst>
                  <a:ext uri="{0D108BD9-81ED-4DB2-BD59-A6C34878D82A}">
                    <a16:rowId xmlns:a16="http://schemas.microsoft.com/office/drawing/2014/main" val="564013571"/>
                  </a:ext>
                </a:extLst>
              </a:tr>
              <a:tr h="541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54803258"/>
                  </a:ext>
                </a:extLst>
              </a:tr>
              <a:tr h="3403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82658975"/>
                  </a:ext>
                </a:extLst>
              </a:tr>
              <a:tr h="3484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3280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4937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030021130"/>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9449970"/>
                  </a:ext>
                </a:extLst>
              </a:tr>
            </a:tbl>
          </a:graphicData>
        </a:graphic>
      </p:graphicFrame>
      <p:graphicFrame>
        <p:nvGraphicFramePr>
          <p:cNvPr id="13" name="Q31_1" descr="Bar chart showing breakdown of length of stay for this NHS trust.">
            <a:extLst>
              <a:ext uri="{FF2B5EF4-FFF2-40B4-BE49-F238E27FC236}">
                <a16:creationId xmlns:a16="http://schemas.microsoft.com/office/drawing/2014/main" id="{51062E0D-DA43-C9E4-3FAA-C9AC609DEC7A}"/>
              </a:ext>
            </a:extLst>
          </p:cNvPr>
          <p:cNvGraphicFramePr/>
          <p:nvPr>
            <p:extLst>
              <p:ext uri="{D42A27DB-BD31-4B8C-83A1-F6EECF244321}">
                <p14:modId xmlns:p14="http://schemas.microsoft.com/office/powerpoint/2010/main" val="876038087"/>
              </p:ext>
            </p:extLst>
          </p:nvPr>
        </p:nvGraphicFramePr>
        <p:xfrm>
          <a:off x="262143" y="1951268"/>
          <a:ext cx="9006623" cy="1061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31_3" descr="Bar chart showing breakdown of length of stay for this NHS trust.">
            <a:extLst>
              <a:ext uri="{FF2B5EF4-FFF2-40B4-BE49-F238E27FC236}">
                <a16:creationId xmlns:a16="http://schemas.microsoft.com/office/drawing/2014/main" id="{1542F3D0-1D0D-CDDC-9640-948D2F481FD7}"/>
              </a:ext>
            </a:extLst>
          </p:cNvPr>
          <p:cNvGraphicFramePr/>
          <p:nvPr>
            <p:extLst>
              <p:ext uri="{D42A27DB-BD31-4B8C-83A1-F6EECF244321}">
                <p14:modId xmlns:p14="http://schemas.microsoft.com/office/powerpoint/2010/main" val="724347853"/>
              </p:ext>
            </p:extLst>
          </p:nvPr>
        </p:nvGraphicFramePr>
        <p:xfrm>
          <a:off x="356702" y="3612323"/>
          <a:ext cx="8963449" cy="10059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Q31_4" descr="Bar chart showing breakdown of length of stay for this NHS trust.">
            <a:extLst>
              <a:ext uri="{FF2B5EF4-FFF2-40B4-BE49-F238E27FC236}">
                <a16:creationId xmlns:a16="http://schemas.microsoft.com/office/drawing/2014/main" id="{246C9C7F-7623-DE37-3E09-97CA452CD954}"/>
              </a:ext>
            </a:extLst>
          </p:cNvPr>
          <p:cNvGraphicFramePr/>
          <p:nvPr>
            <p:extLst>
              <p:ext uri="{D42A27DB-BD31-4B8C-83A1-F6EECF244321}">
                <p14:modId xmlns:p14="http://schemas.microsoft.com/office/powerpoint/2010/main" val="3826958438"/>
              </p:ext>
            </p:extLst>
          </p:nvPr>
        </p:nvGraphicFramePr>
        <p:xfrm>
          <a:off x="415623" y="4555592"/>
          <a:ext cx="8920275" cy="9450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1_5" descr="Bar chart showing breakdown of length of stay for this NHS trust.">
            <a:extLst>
              <a:ext uri="{FF2B5EF4-FFF2-40B4-BE49-F238E27FC236}">
                <a16:creationId xmlns:a16="http://schemas.microsoft.com/office/drawing/2014/main" id="{ECB25EE4-6BA4-8899-14A5-13BE623D70C7}"/>
              </a:ext>
            </a:extLst>
          </p:cNvPr>
          <p:cNvGraphicFramePr/>
          <p:nvPr>
            <p:extLst>
              <p:ext uri="{D42A27DB-BD31-4B8C-83A1-F6EECF244321}">
                <p14:modId xmlns:p14="http://schemas.microsoft.com/office/powerpoint/2010/main" val="2753586564"/>
              </p:ext>
            </p:extLst>
          </p:nvPr>
        </p:nvGraphicFramePr>
        <p:xfrm>
          <a:off x="378290" y="5379458"/>
          <a:ext cx="8920275" cy="945047"/>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96BEC0AB-D12A-480A-3026-A3B87A28B6CC}"/>
              </a:ext>
            </a:extLst>
          </p:cNvPr>
          <p:cNvSpPr txBox="1"/>
          <p:nvPr/>
        </p:nvSpPr>
        <p:spPr>
          <a:xfrm>
            <a:off x="387956" y="925579"/>
            <a:ext cx="8448365" cy="1061829"/>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This section shows the individual question scores for your trust. The result for your trust for each question is shown in purple. The number of responses received for each question and your trust score are shown in the adjacent table. </a:t>
            </a:r>
          </a:p>
          <a:p>
            <a:pPr>
              <a:spcBef>
                <a:spcPts val="600"/>
              </a:spcBef>
              <a:spcAft>
                <a:spcPts val="600"/>
              </a:spcAft>
            </a:pPr>
            <a:r>
              <a:rPr lang="en-GB" sz="1200" dirty="0">
                <a:latin typeface="Arial" panose="020B0604020202020204" pitchFamily="34" charset="0"/>
                <a:cs typeface="Arial" panose="020B0604020202020204" pitchFamily="34" charset="0"/>
              </a:rPr>
              <a:t>Information on how questions are scored is detailed on slide 13 ‘How questions are scored’. </a:t>
            </a:r>
          </a:p>
          <a:p>
            <a:pPr>
              <a:defRPr/>
            </a:pPr>
            <a:endParaRPr lang="en-GB" sz="1200" dirty="0">
              <a:latin typeface="Arial" panose="020B0604020202020204" pitchFamily="34" charset="0"/>
              <a:cs typeface="Arial" panose="020B0604020202020204" pitchFamily="34" charset="0"/>
            </a:endParaRPr>
          </a:p>
        </p:txBody>
      </p:sp>
      <p:graphicFrame>
        <p:nvGraphicFramePr>
          <p:cNvPr id="6" name="Q31_2" descr="Bar chart showing breakdown of length of stay for this NHS trust.">
            <a:extLst>
              <a:ext uri="{FF2B5EF4-FFF2-40B4-BE49-F238E27FC236}">
                <a16:creationId xmlns:a16="http://schemas.microsoft.com/office/drawing/2014/main" id="{DCFD08CD-9259-A19F-0876-317D4CCE3FDD}"/>
              </a:ext>
            </a:extLst>
          </p:cNvPr>
          <p:cNvGraphicFramePr/>
          <p:nvPr>
            <p:extLst>
              <p:ext uri="{D42A27DB-BD31-4B8C-83A1-F6EECF244321}">
                <p14:modId xmlns:p14="http://schemas.microsoft.com/office/powerpoint/2010/main" val="1249273767"/>
              </p:ext>
            </p:extLst>
          </p:nvPr>
        </p:nvGraphicFramePr>
        <p:xfrm>
          <a:off x="291944" y="2807879"/>
          <a:ext cx="8963449" cy="1005997"/>
        </p:xfrm>
        <a:graphic>
          <a:graphicData uri="http://schemas.openxmlformats.org/drawingml/2006/chart">
            <c:chart xmlns:c="http://schemas.openxmlformats.org/drawingml/2006/chart" xmlns:r="http://schemas.openxmlformats.org/officeDocument/2006/relationships" r:id="rId7"/>
          </a:graphicData>
        </a:graphic>
      </p:graphicFrame>
      <p:grpSp>
        <p:nvGrpSpPr>
          <p:cNvPr id="8" name="Group 7">
            <a:extLst>
              <a:ext uri="{FF2B5EF4-FFF2-40B4-BE49-F238E27FC236}">
                <a16:creationId xmlns:a16="http://schemas.microsoft.com/office/drawing/2014/main" id="{7F28A577-7F7F-9268-F465-85560ACBBF44}"/>
              </a:ext>
            </a:extLst>
          </p:cNvPr>
          <p:cNvGrpSpPr/>
          <p:nvPr/>
        </p:nvGrpSpPr>
        <p:grpSpPr>
          <a:xfrm>
            <a:off x="4548128" y="1900422"/>
            <a:ext cx="1349119" cy="230832"/>
            <a:chOff x="4300465" y="2417548"/>
            <a:chExt cx="1086785" cy="230832"/>
          </a:xfrm>
        </p:grpSpPr>
        <p:sp>
          <p:nvSpPr>
            <p:cNvPr id="9" name="TextBox 7">
              <a:extLst>
                <a:ext uri="{FF2B5EF4-FFF2-40B4-BE49-F238E27FC236}">
                  <a16:creationId xmlns:a16="http://schemas.microsoft.com/office/drawing/2014/main" id="{868AACAC-75E0-9C8A-F1B7-67F343CC5C97}"/>
                </a:ext>
              </a:extLst>
            </p:cNvPr>
            <p:cNvSpPr txBox="1"/>
            <p:nvPr/>
          </p:nvSpPr>
          <p:spPr>
            <a:xfrm>
              <a:off x="4300465" y="2417548"/>
              <a:ext cx="1086785" cy="230832"/>
            </a:xfrm>
            <a:prstGeom prst="rect">
              <a:avLst/>
            </a:prstGeom>
            <a:noFill/>
          </p:spPr>
          <p:txBody>
            <a:bodyPr wrap="square">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Your Trust Score</a:t>
              </a:r>
            </a:p>
          </p:txBody>
        </p:sp>
        <p:sp>
          <p:nvSpPr>
            <p:cNvPr id="11" name="Rectangle 10">
              <a:extLst>
                <a:ext uri="{FF2B5EF4-FFF2-40B4-BE49-F238E27FC236}">
                  <a16:creationId xmlns:a16="http://schemas.microsoft.com/office/drawing/2014/main" id="{F51C1C92-4897-4B14-21FF-2AEEDE73E926}"/>
                </a:ext>
              </a:extLst>
            </p:cNvPr>
            <p:cNvSpPr/>
            <p:nvPr/>
          </p:nvSpPr>
          <p:spPr>
            <a:xfrm flipH="1">
              <a:off x="4300465" y="2499771"/>
              <a:ext cx="51564" cy="64096"/>
            </a:xfrm>
            <a:prstGeom prst="rect">
              <a:avLst/>
            </a:prstGeom>
            <a:solidFill>
              <a:srgbClr val="6D276A"/>
            </a:solidFill>
            <a:ln>
              <a:solidFill>
                <a:srgbClr val="6D27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GB" dirty="0"/>
            </a:p>
          </p:txBody>
        </p:sp>
      </p:grpSp>
    </p:spTree>
    <p:extLst>
      <p:ext uri="{BB962C8B-B14F-4D97-AF65-F5344CB8AC3E}">
        <p14:creationId xmlns:p14="http://schemas.microsoft.com/office/powerpoint/2010/main" val="35466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EE10F492-3E68-4FC0-B69A-5B85556DA63C}"/>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8B39C58F-821B-4E81-9698-708F4022EFF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B3FCFA56-442F-4715-BF55-27C8EF6D4F32}"/>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DAE04D98-ED34-420F-9B9C-58431256B354}"/>
              </a:ext>
            </a:extLst>
          </p:cNvPr>
          <p:cNvGraphicFramePr/>
          <p:nvPr>
            <p:extLst>
              <p:ext uri="{D42A27DB-BD31-4B8C-83A1-F6EECF244321}">
                <p14:modId xmlns:p14="http://schemas.microsoft.com/office/powerpoint/2010/main" val="228650524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5FA1251-CDA6-4887-BD72-658AFE1A88E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67F370E6-E681-494F-97B2-0D348087F233}"/>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7DD1456A-234E-4833-8A07-2AC082BB5A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4535692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6FC77999-F986-48C8-B7B5-415BB15CD3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9847F73A-9737-4AF2-A999-1B451795CBC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C4642BB4-BEBC-46D9-B8A5-F71BEA7B9DD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FD44E486-C62A-4A3B-B8C2-18649022DB2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33">
            <a:extLst>
              <a:ext uri="{FF2B5EF4-FFF2-40B4-BE49-F238E27FC236}">
                <a16:creationId xmlns:a16="http://schemas.microsoft.com/office/drawing/2014/main" id="{ED098B1C-71E0-4336-9CF1-B1F3E5F01739}"/>
              </a:ext>
            </a:extLst>
          </p:cNvPr>
          <p:cNvSpPr>
            <a:spLocks noGrp="1"/>
          </p:cNvSpPr>
          <p:nvPr>
            <p:ph type="title"/>
          </p:nvPr>
        </p:nvSpPr>
        <p:spPr>
          <a:xfrm>
            <a:off x="419970" y="537464"/>
            <a:ext cx="11417697" cy="654856"/>
          </a:xfrm>
        </p:spPr>
        <p:txBody>
          <a:bodyPr>
            <a:normAutofit/>
          </a:bodyPr>
          <a:lstStyle/>
          <a:p>
            <a:r>
              <a:rPr lang="en-GB" dirty="0"/>
              <a:t>Section 8. Virtual wards</a:t>
            </a:r>
          </a:p>
        </p:txBody>
      </p:sp>
      <p:graphicFrame>
        <p:nvGraphicFramePr>
          <p:cNvPr id="4" name="section_table">
            <a:extLst>
              <a:ext uri="{FF2B5EF4-FFF2-40B4-BE49-F238E27FC236}">
                <a16:creationId xmlns:a16="http://schemas.microsoft.com/office/drawing/2014/main" id="{F15C0219-19BB-4034-F531-BAD9E6B23FD9}"/>
              </a:ext>
            </a:extLst>
          </p:cNvPr>
          <p:cNvGraphicFramePr>
            <a:graphicFrameLocks noGrp="1"/>
          </p:cNvGraphicFramePr>
          <p:nvPr>
            <p:extLst>
              <p:ext uri="{D42A27DB-BD31-4B8C-83A1-F6EECF244321}">
                <p14:modId xmlns:p14="http://schemas.microsoft.com/office/powerpoint/2010/main" val="2428429428"/>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Section 8" descr="A bar chart showing the range of section scores for all NHS trusts for Section 1 (Health and social care workers).">
            <a:extLst>
              <a:ext uri="{FF2B5EF4-FFF2-40B4-BE49-F238E27FC236}">
                <a16:creationId xmlns:a16="http://schemas.microsoft.com/office/drawing/2014/main" id="{8B92428C-4978-6273-6D4E-6FB2B9BD6B62}"/>
              </a:ext>
            </a:extLst>
          </p:cNvPr>
          <p:cNvGraphicFramePr/>
          <p:nvPr>
            <p:extLst>
              <p:ext uri="{D42A27DB-BD31-4B8C-83A1-F6EECF244321}">
                <p14:modId xmlns:p14="http://schemas.microsoft.com/office/powerpoint/2010/main" val="149742542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BC75FA5-CD35-D15F-4380-8166F2AC7F65}"/>
              </a:ext>
            </a:extLst>
          </p:cNvPr>
          <p:cNvGraphicFramePr>
            <a:graphicFrameLocks noGrp="1"/>
          </p:cNvGraphicFramePr>
          <p:nvPr>
            <p:extLst>
              <p:ext uri="{D42A27DB-BD31-4B8C-83A1-F6EECF244321}">
                <p14:modId xmlns:p14="http://schemas.microsoft.com/office/powerpoint/2010/main" val="2523558240"/>
              </p:ext>
            </p:extLst>
          </p:nvPr>
        </p:nvGraphicFramePr>
        <p:xfrm>
          <a:off x="8585541" y="1767430"/>
          <a:ext cx="3382605" cy="22573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35B29744-5407-B0A8-E650-C77F96860E7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Q34" descr="A chart showing how your Trust scored for Q15 compared with other trusts that took part; using the ‘expected range’ analysis technique. ">
            <a:extLst>
              <a:ext uri="{FF2B5EF4-FFF2-40B4-BE49-F238E27FC236}">
                <a16:creationId xmlns:a16="http://schemas.microsoft.com/office/drawing/2014/main" id="{9FF0A892-1948-3524-352F-70A9355D9526}"/>
              </a:ext>
            </a:extLst>
          </p:cNvPr>
          <p:cNvGraphicFramePr/>
          <p:nvPr>
            <p:extLst>
              <p:ext uri="{D42A27DB-BD31-4B8C-83A1-F6EECF244321}">
                <p14:modId xmlns:p14="http://schemas.microsoft.com/office/powerpoint/2010/main" val="3423166364"/>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Section 8" descr="A chart showing how your Trust scored for Q14 compared with other trusts that took part; using the ‘expected range’ analysis technique. ">
            <a:extLst>
              <a:ext uri="{FF2B5EF4-FFF2-40B4-BE49-F238E27FC236}">
                <a16:creationId xmlns:a16="http://schemas.microsoft.com/office/drawing/2014/main" id="{59E45D69-571B-F2FF-31C5-62A4C455A5DA}"/>
              </a:ext>
            </a:extLst>
          </p:cNvPr>
          <p:cNvGrpSpPr/>
          <p:nvPr/>
        </p:nvGrpSpPr>
        <p:grpSpPr>
          <a:xfrm>
            <a:off x="103911" y="1525503"/>
            <a:ext cx="8246527" cy="1512887"/>
            <a:chOff x="380078" y="1436456"/>
            <a:chExt cx="8246527" cy="1512887"/>
          </a:xfrm>
        </p:grpSpPr>
        <p:sp>
          <p:nvSpPr>
            <p:cNvPr id="10" name="Rectangle 9">
              <a:extLst>
                <a:ext uri="{FF2B5EF4-FFF2-40B4-BE49-F238E27FC236}">
                  <a16:creationId xmlns:a16="http://schemas.microsoft.com/office/drawing/2014/main" id="{4841E007-7DD2-1065-595F-0EA11F77859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Q33">
              <a:extLst>
                <a:ext uri="{FF2B5EF4-FFF2-40B4-BE49-F238E27FC236}">
                  <a16:creationId xmlns:a16="http://schemas.microsoft.com/office/drawing/2014/main" id="{48A31102-CAFB-BC78-16AF-690635CE3F79}"/>
                </a:ext>
              </a:extLst>
            </p:cNvPr>
            <p:cNvGraphicFramePr/>
            <p:nvPr>
              <p:extLst>
                <p:ext uri="{D42A27DB-BD31-4B8C-83A1-F6EECF244321}">
                  <p14:modId xmlns:p14="http://schemas.microsoft.com/office/powerpoint/2010/main" val="413790652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8. Virtual wards (continued)</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CF0EB999-190D-46E6-837E-001A2671F842}"/>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5D1D2535-A48E-4728-99FD-4B52DFFEA654}"/>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3DBD53D0-7322-4212-B3B0-CBAB86B2E2AF}"/>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B0A77800-807B-49B0-94E3-D2F8C7065B08}"/>
              </a:ext>
            </a:extLst>
          </p:cNvPr>
          <p:cNvGraphicFramePr/>
          <p:nvPr>
            <p:extLst>
              <p:ext uri="{D42A27DB-BD31-4B8C-83A1-F6EECF244321}">
                <p14:modId xmlns:p14="http://schemas.microsoft.com/office/powerpoint/2010/main" val="265188964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C1180DE0-DEE9-4E28-97FB-D30D1CD0437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8F9CAA2-CC63-4E03-A568-BF6C496EA1B0}"/>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90444486-2835-433C-B029-3A12B368A6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1411464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C5CD0F11-0B86-4249-BAEA-F9BD2F8844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112381A3-115A-4D66-AFFF-83031E6B353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160635B0-1B39-95BC-F97B-31F6514A4255}"/>
              </a:ext>
            </a:extLst>
          </p:cNvPr>
          <p:cNvGraphicFramePr>
            <a:graphicFrameLocks noGrp="1"/>
          </p:cNvGraphicFramePr>
          <p:nvPr>
            <p:extLst>
              <p:ext uri="{D42A27DB-BD31-4B8C-83A1-F6EECF244321}">
                <p14:modId xmlns:p14="http://schemas.microsoft.com/office/powerpoint/2010/main" val="2951475401"/>
              </p:ext>
            </p:extLst>
          </p:nvPr>
        </p:nvGraphicFramePr>
        <p:xfrm>
          <a:off x="340462" y="2047793"/>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F4F33894-F7FF-4603-8437-E220B1D3A4C6}"/>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54FBAF65-01C4-4A09-A39B-B99864DF8B3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35">
            <a:extLst>
              <a:ext uri="{FF2B5EF4-FFF2-40B4-BE49-F238E27FC236}">
                <a16:creationId xmlns:a16="http://schemas.microsoft.com/office/drawing/2014/main" id="{9C9AF5D9-EF5F-4368-A81D-5621D051DFDE}"/>
              </a:ext>
            </a:extLst>
          </p:cNvPr>
          <p:cNvSpPr>
            <a:spLocks noGrp="1"/>
          </p:cNvSpPr>
          <p:nvPr>
            <p:ph type="title"/>
          </p:nvPr>
        </p:nvSpPr>
        <p:spPr>
          <a:xfrm>
            <a:off x="419970" y="537464"/>
            <a:ext cx="11417697" cy="654856"/>
          </a:xfrm>
        </p:spPr>
        <p:txBody>
          <a:bodyPr>
            <a:normAutofit/>
          </a:bodyPr>
          <a:lstStyle/>
          <a:p>
            <a:r>
              <a:rPr lang="en-GB" dirty="0"/>
              <a:t>Section 9. Leaving hospital</a:t>
            </a:r>
          </a:p>
        </p:txBody>
      </p:sp>
      <p:graphicFrame>
        <p:nvGraphicFramePr>
          <p:cNvPr id="4" name="Section 9" descr="A bar chart showing the range of section scores for all NHS trusts for Section 1 (Health and social care workers).">
            <a:extLst>
              <a:ext uri="{FF2B5EF4-FFF2-40B4-BE49-F238E27FC236}">
                <a16:creationId xmlns:a16="http://schemas.microsoft.com/office/drawing/2014/main" id="{FAD891CB-465F-CC14-50F4-660830AC02D7}"/>
              </a:ext>
            </a:extLst>
          </p:cNvPr>
          <p:cNvGraphicFramePr/>
          <p:nvPr>
            <p:extLst>
              <p:ext uri="{D42A27DB-BD31-4B8C-83A1-F6EECF244321}">
                <p14:modId xmlns:p14="http://schemas.microsoft.com/office/powerpoint/2010/main" val="277227514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3E012A40-91B5-48C6-CF10-C1619CFCBA28}"/>
              </a:ext>
            </a:extLst>
          </p:cNvPr>
          <p:cNvGraphicFramePr>
            <a:graphicFrameLocks noGrp="1"/>
          </p:cNvGraphicFramePr>
          <p:nvPr>
            <p:extLst>
              <p:ext uri="{D42A27DB-BD31-4B8C-83A1-F6EECF244321}">
                <p14:modId xmlns:p14="http://schemas.microsoft.com/office/powerpoint/2010/main" val="3618239097"/>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4A46C5B6-645B-9314-2996-F7766F1176E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8" descr="A chart showing how your Trust scored for Q35 compared with other trusts that took part; using the ‘expected range’ analysis technique. ">
            <a:extLst>
              <a:ext uri="{FF2B5EF4-FFF2-40B4-BE49-F238E27FC236}">
                <a16:creationId xmlns:a16="http://schemas.microsoft.com/office/drawing/2014/main" id="{A1B8C8B3-0AAF-9BFC-4E90-69046C0B0C7C}"/>
              </a:ext>
            </a:extLst>
          </p:cNvPr>
          <p:cNvGraphicFramePr/>
          <p:nvPr>
            <p:extLst>
              <p:ext uri="{D42A27DB-BD31-4B8C-83A1-F6EECF244321}">
                <p14:modId xmlns:p14="http://schemas.microsoft.com/office/powerpoint/2010/main" val="94410009"/>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7" descr="A chart showing how your Trust scored for Q34 compared with other trusts that took part; using the ‘expected range’ analysis technique. ">
            <a:extLst>
              <a:ext uri="{FF2B5EF4-FFF2-40B4-BE49-F238E27FC236}">
                <a16:creationId xmlns:a16="http://schemas.microsoft.com/office/drawing/2014/main" id="{AAC91ECE-4092-F038-C742-E88DD12B4EB0}"/>
              </a:ext>
            </a:extLst>
          </p:cNvPr>
          <p:cNvGraphicFramePr/>
          <p:nvPr>
            <p:extLst>
              <p:ext uri="{D42A27DB-BD31-4B8C-83A1-F6EECF244321}">
                <p14:modId xmlns:p14="http://schemas.microsoft.com/office/powerpoint/2010/main" val="2868261864"/>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Q36" descr="A chart showing how your Trust scored for Q33 compared with other trusts that took part; using the ‘expected range’ analysis technique. ">
            <a:extLst>
              <a:ext uri="{FF2B5EF4-FFF2-40B4-BE49-F238E27FC236}">
                <a16:creationId xmlns:a16="http://schemas.microsoft.com/office/drawing/2014/main" id="{F3077432-C471-3AA3-B95D-9C27634E441C}"/>
              </a:ext>
            </a:extLst>
          </p:cNvPr>
          <p:cNvGraphicFramePr/>
          <p:nvPr>
            <p:extLst>
              <p:ext uri="{D42A27DB-BD31-4B8C-83A1-F6EECF244321}">
                <p14:modId xmlns:p14="http://schemas.microsoft.com/office/powerpoint/2010/main" val="188079947"/>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BE4E7544-56E0-42A1-E64E-98C4BD2B2359}"/>
              </a:ext>
            </a:extLst>
          </p:cNvPr>
          <p:cNvGrpSpPr/>
          <p:nvPr/>
        </p:nvGrpSpPr>
        <p:grpSpPr>
          <a:xfrm>
            <a:off x="140735" y="1436456"/>
            <a:ext cx="8246527" cy="1512887"/>
            <a:chOff x="380078" y="1436456"/>
            <a:chExt cx="8246527" cy="1512887"/>
          </a:xfrm>
        </p:grpSpPr>
        <p:graphicFrame>
          <p:nvGraphicFramePr>
            <p:cNvPr id="3" name="Q35">
              <a:extLst>
                <a:ext uri="{FF2B5EF4-FFF2-40B4-BE49-F238E27FC236}">
                  <a16:creationId xmlns:a16="http://schemas.microsoft.com/office/drawing/2014/main" id="{FFC43032-8831-58C2-8795-CBC070076F77}"/>
                </a:ext>
              </a:extLst>
            </p:cNvPr>
            <p:cNvGraphicFramePr/>
            <p:nvPr>
              <p:extLst>
                <p:ext uri="{D42A27DB-BD31-4B8C-83A1-F6EECF244321}">
                  <p14:modId xmlns:p14="http://schemas.microsoft.com/office/powerpoint/2010/main" val="366341035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4">
              <a:extLst>
                <a:ext uri="{FF2B5EF4-FFF2-40B4-BE49-F238E27FC236}">
                  <a16:creationId xmlns:a16="http://schemas.microsoft.com/office/drawing/2014/main" id="{B8353568-4B53-C2D8-F93E-DB383CBB5D8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8" name="Ipsos Ribbon Rules" hidden="1">
            <a:extLst>
              <a:ext uri="{FF2B5EF4-FFF2-40B4-BE49-F238E27FC236}">
                <a16:creationId xmlns:a16="http://schemas.microsoft.com/office/drawing/2014/main" id="{B51A7588-35D4-4119-A97C-FF944725BF1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183643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5571F51-41EB-7182-403E-657CD041146E}"/>
              </a:ext>
            </a:extLst>
          </p:cNvPr>
          <p:cNvGraphicFramePr>
            <a:graphicFrameLocks noGrp="1"/>
          </p:cNvGraphicFramePr>
          <p:nvPr>
            <p:extLst>
              <p:ext uri="{D42A27DB-BD31-4B8C-83A1-F6EECF244321}">
                <p14:modId xmlns:p14="http://schemas.microsoft.com/office/powerpoint/2010/main" val="112904666"/>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12F3A1D9-9189-E74E-F660-9FA43846B0E4}"/>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42" descr="A chart showing how your Trust scored for Q35 compared with other trusts that took part; using the ‘expected range’ analysis technique. ">
            <a:extLst>
              <a:ext uri="{FF2B5EF4-FFF2-40B4-BE49-F238E27FC236}">
                <a16:creationId xmlns:a16="http://schemas.microsoft.com/office/drawing/2014/main" id="{43280353-D7B9-04C1-F22B-5701FAA702A0}"/>
              </a:ext>
            </a:extLst>
          </p:cNvPr>
          <p:cNvGraphicFramePr/>
          <p:nvPr>
            <p:extLst>
              <p:ext uri="{D42A27DB-BD31-4B8C-83A1-F6EECF244321}">
                <p14:modId xmlns:p14="http://schemas.microsoft.com/office/powerpoint/2010/main" val="3257552058"/>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41" descr="A chart showing how your Trust scored for Q34 compared with other trusts that took part; using the ‘expected range’ analysis technique. ">
            <a:extLst>
              <a:ext uri="{FF2B5EF4-FFF2-40B4-BE49-F238E27FC236}">
                <a16:creationId xmlns:a16="http://schemas.microsoft.com/office/drawing/2014/main" id="{3E238990-6390-31BA-4313-55739D3AEDEE}"/>
              </a:ext>
            </a:extLst>
          </p:cNvPr>
          <p:cNvGraphicFramePr/>
          <p:nvPr>
            <p:extLst>
              <p:ext uri="{D42A27DB-BD31-4B8C-83A1-F6EECF244321}">
                <p14:modId xmlns:p14="http://schemas.microsoft.com/office/powerpoint/2010/main" val="225720427"/>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40" descr="A chart showing how your Trust scored for Q33 compared with other trusts that took part; using the ‘expected range’ analysis technique. ">
            <a:extLst>
              <a:ext uri="{FF2B5EF4-FFF2-40B4-BE49-F238E27FC236}">
                <a16:creationId xmlns:a16="http://schemas.microsoft.com/office/drawing/2014/main" id="{81137B9E-0A86-D210-B18D-F2689BFF7F49}"/>
              </a:ext>
            </a:extLst>
          </p:cNvPr>
          <p:cNvGraphicFramePr/>
          <p:nvPr>
            <p:extLst>
              <p:ext uri="{D42A27DB-BD31-4B8C-83A1-F6EECF244321}">
                <p14:modId xmlns:p14="http://schemas.microsoft.com/office/powerpoint/2010/main" val="3288192971"/>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05729B5A-EECA-8C82-0641-92FFAD4AAD8C}"/>
              </a:ext>
            </a:extLst>
          </p:cNvPr>
          <p:cNvGrpSpPr/>
          <p:nvPr/>
        </p:nvGrpSpPr>
        <p:grpSpPr>
          <a:xfrm>
            <a:off x="140735" y="1436456"/>
            <a:ext cx="8246527" cy="1512887"/>
            <a:chOff x="380078" y="1436456"/>
            <a:chExt cx="8246527" cy="1512887"/>
          </a:xfrm>
        </p:grpSpPr>
        <p:graphicFrame>
          <p:nvGraphicFramePr>
            <p:cNvPr id="3" name="Q39">
              <a:extLst>
                <a:ext uri="{FF2B5EF4-FFF2-40B4-BE49-F238E27FC236}">
                  <a16:creationId xmlns:a16="http://schemas.microsoft.com/office/drawing/2014/main" id="{0894B82E-617F-67FB-4D8D-74C7A86EC4D9}"/>
                </a:ext>
              </a:extLst>
            </p:cNvPr>
            <p:cNvGraphicFramePr/>
            <p:nvPr>
              <p:extLst>
                <p:ext uri="{D42A27DB-BD31-4B8C-83A1-F6EECF244321}">
                  <p14:modId xmlns:p14="http://schemas.microsoft.com/office/powerpoint/2010/main" val="351566809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sp>
          <p:nvSpPr>
            <p:cNvPr id="5" name="Rectangle 4">
              <a:extLst>
                <a:ext uri="{FF2B5EF4-FFF2-40B4-BE49-F238E27FC236}">
                  <a16:creationId xmlns:a16="http://schemas.microsoft.com/office/drawing/2014/main" id="{18897E73-EB68-CBD4-C2F3-A6AAA403A68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57446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4" name="summary_table" descr="Number of respondents, Trust score, National average, lowest trust score, highest trust score shown for Q22, Q23 and Q26." title="Summary of scores">
            <a:extLst>
              <a:ext uri="{FF2B5EF4-FFF2-40B4-BE49-F238E27FC236}">
                <a16:creationId xmlns:a16="http://schemas.microsoft.com/office/drawing/2014/main" id="{91096D61-D826-571C-43A1-818B7CC3BB2F}"/>
              </a:ext>
            </a:extLst>
          </p:cNvPr>
          <p:cNvGraphicFramePr>
            <a:graphicFrameLocks noGrp="1"/>
          </p:cNvGraphicFramePr>
          <p:nvPr>
            <p:extLst>
              <p:ext uri="{D42A27DB-BD31-4B8C-83A1-F6EECF244321}">
                <p14:modId xmlns:p14="http://schemas.microsoft.com/office/powerpoint/2010/main" val="2258863841"/>
              </p:ext>
            </p:extLst>
          </p:nvPr>
        </p:nvGraphicFramePr>
        <p:xfrm>
          <a:off x="8542583" y="1767430"/>
          <a:ext cx="3425563" cy="3189373"/>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338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6DF3B9B4-E86E-3107-F9D4-93FCF2E43783}"/>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Q45" descr="A chart showing how your Trust scored for Q26 compared with other trusts that took part; using the ‘expected range’ analysis technique. ">
            <a:extLst>
              <a:ext uri="{FF2B5EF4-FFF2-40B4-BE49-F238E27FC236}">
                <a16:creationId xmlns:a16="http://schemas.microsoft.com/office/drawing/2014/main" id="{0EF99E22-9E50-A10C-EADD-0ED5146AC1D2}"/>
              </a:ext>
            </a:extLst>
          </p:cNvPr>
          <p:cNvGraphicFramePr/>
          <p:nvPr>
            <p:extLst>
              <p:ext uri="{D42A27DB-BD31-4B8C-83A1-F6EECF244321}">
                <p14:modId xmlns:p14="http://schemas.microsoft.com/office/powerpoint/2010/main" val="3176071193"/>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4" descr="A chart showing how your Trust scored for Q23 compared with other trusts that took part; using the ‘expected range’ analysis technique. ">
            <a:extLst>
              <a:ext uri="{FF2B5EF4-FFF2-40B4-BE49-F238E27FC236}">
                <a16:creationId xmlns:a16="http://schemas.microsoft.com/office/drawing/2014/main" id="{042A3B6C-73BF-DFCC-CDD7-E274BBB67270}"/>
              </a:ext>
            </a:extLst>
          </p:cNvPr>
          <p:cNvGraphicFramePr/>
          <p:nvPr>
            <p:extLst>
              <p:ext uri="{D42A27DB-BD31-4B8C-83A1-F6EECF244321}">
                <p14:modId xmlns:p14="http://schemas.microsoft.com/office/powerpoint/2010/main" val="489309161"/>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Section 9" descr="A chart showing how your Trust scored for Q22 compared with other trusts that took part; using the ‘expected range’ analysis technique. ">
            <a:extLst>
              <a:ext uri="{FF2B5EF4-FFF2-40B4-BE49-F238E27FC236}">
                <a16:creationId xmlns:a16="http://schemas.microsoft.com/office/drawing/2014/main" id="{2F128CFB-DA8A-0F6B-719C-9AEAF49E9063}"/>
              </a:ext>
            </a:extLst>
          </p:cNvPr>
          <p:cNvGrpSpPr/>
          <p:nvPr/>
        </p:nvGrpSpPr>
        <p:grpSpPr>
          <a:xfrm>
            <a:off x="128461" y="1436456"/>
            <a:ext cx="8246527" cy="1512887"/>
            <a:chOff x="380078" y="1436456"/>
            <a:chExt cx="8246527" cy="1512887"/>
          </a:xfrm>
        </p:grpSpPr>
        <p:graphicFrame>
          <p:nvGraphicFramePr>
            <p:cNvPr id="12" name="Q43">
              <a:extLst>
                <a:ext uri="{FF2B5EF4-FFF2-40B4-BE49-F238E27FC236}">
                  <a16:creationId xmlns:a16="http://schemas.microsoft.com/office/drawing/2014/main" id="{CF188DA3-6135-36EF-8584-E697FA46D5DC}"/>
                </a:ext>
              </a:extLst>
            </p:cNvPr>
            <p:cNvGraphicFramePr/>
            <p:nvPr>
              <p:extLst>
                <p:ext uri="{D42A27DB-BD31-4B8C-83A1-F6EECF244321}">
                  <p14:modId xmlns:p14="http://schemas.microsoft.com/office/powerpoint/2010/main" val="72000733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5" name="Q43">
              <a:extLst>
                <a:ext uri="{FF2B5EF4-FFF2-40B4-BE49-F238E27FC236}">
                  <a16:creationId xmlns:a16="http://schemas.microsoft.com/office/drawing/2014/main" id="{23359105-68B5-E4E1-ECA3-1C569DED529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1262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D142657D-E596-4380-B9E2-18AA68C0D86A}"/>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25" name="TextBox 24">
            <a:extLst>
              <a:ext uri="{FF2B5EF4-FFF2-40B4-BE49-F238E27FC236}">
                <a16:creationId xmlns:a16="http://schemas.microsoft.com/office/drawing/2014/main" id="{8D266E89-1C38-4311-AC4B-3108E11E120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2" name="Rectangle 31">
            <a:extLst>
              <a:ext uri="{FF2B5EF4-FFF2-40B4-BE49-F238E27FC236}">
                <a16:creationId xmlns:a16="http://schemas.microsoft.com/office/drawing/2014/main" id="{CB4719BE-4547-4749-BE96-EE5B9C2B6751}"/>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0" name="low_chart" descr="A bar chart showing the bottom five trust results within your region.">
            <a:extLst>
              <a:ext uri="{FF2B5EF4-FFF2-40B4-BE49-F238E27FC236}">
                <a16:creationId xmlns:a16="http://schemas.microsoft.com/office/drawing/2014/main" id="{E4C9BBCF-CFD9-4436-889F-6AD4EDD1D103}"/>
              </a:ext>
            </a:extLst>
          </p:cNvPr>
          <p:cNvGraphicFramePr/>
          <p:nvPr>
            <p:extLst>
              <p:ext uri="{D42A27DB-BD31-4B8C-83A1-F6EECF244321}">
                <p14:modId xmlns:p14="http://schemas.microsoft.com/office/powerpoint/2010/main" val="261686763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38" name="Title 6">
            <a:extLst>
              <a:ext uri="{FF2B5EF4-FFF2-40B4-BE49-F238E27FC236}">
                <a16:creationId xmlns:a16="http://schemas.microsoft.com/office/drawing/2014/main" id="{EC805DFF-EDAC-4A6E-A576-EE345ADE163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3" name="Rectangle 32">
            <a:extLst>
              <a:ext uri="{FF2B5EF4-FFF2-40B4-BE49-F238E27FC236}">
                <a16:creationId xmlns:a16="http://schemas.microsoft.com/office/drawing/2014/main" id="{5BA98312-3D1F-4163-B083-2E6C399AADC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9" name="high_chart" descr="A bar chart showing the top five trust results within your region.">
            <a:extLst>
              <a:ext uri="{FF2B5EF4-FFF2-40B4-BE49-F238E27FC236}">
                <a16:creationId xmlns:a16="http://schemas.microsoft.com/office/drawing/2014/main" id="{EF11B151-B065-4AD3-BCD7-1E1BAA924D7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7940985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7" name="Title 6">
            <a:extLst>
              <a:ext uri="{FF2B5EF4-FFF2-40B4-BE49-F238E27FC236}">
                <a16:creationId xmlns:a16="http://schemas.microsoft.com/office/drawing/2014/main" id="{4EE2BA43-D243-4B18-A03E-3CE5AE120FD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5" name="Title 6">
            <a:extLst>
              <a:ext uri="{FF2B5EF4-FFF2-40B4-BE49-F238E27FC236}">
                <a16:creationId xmlns:a16="http://schemas.microsoft.com/office/drawing/2014/main" id="{6D3EB6D0-C4C7-46B0-94BF-61FA68180DE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B8C72BD4-96BF-3470-472A-628338BE79BC}"/>
              </a:ext>
            </a:extLst>
          </p:cNvPr>
          <p:cNvGraphicFramePr>
            <a:graphicFrameLocks noGrp="1"/>
          </p:cNvGraphicFramePr>
          <p:nvPr>
            <p:extLst>
              <p:ext uri="{D42A27DB-BD31-4B8C-83A1-F6EECF244321}">
                <p14:modId xmlns:p14="http://schemas.microsoft.com/office/powerpoint/2010/main" val="3769269579"/>
              </p:ext>
            </p:extLst>
          </p:nvPr>
        </p:nvGraphicFramePr>
        <p:xfrm>
          <a:off x="373280" y="2025494"/>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TextBox 22">
            <a:extLst>
              <a:ext uri="{FF2B5EF4-FFF2-40B4-BE49-F238E27FC236}">
                <a16:creationId xmlns:a16="http://schemas.microsoft.com/office/drawing/2014/main" id="{A0CBD86F-F9BB-4D03-ADA9-CF396BDF15C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2" name="Title 6">
            <a:extLst>
              <a:ext uri="{FF2B5EF4-FFF2-40B4-BE49-F238E27FC236}">
                <a16:creationId xmlns:a16="http://schemas.microsoft.com/office/drawing/2014/main" id="{A16E7272-E3D1-464F-8F4E-5D9848AEE5C4}"/>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21" name="Title 39">
            <a:extLst>
              <a:ext uri="{FF2B5EF4-FFF2-40B4-BE49-F238E27FC236}">
                <a16:creationId xmlns:a16="http://schemas.microsoft.com/office/drawing/2014/main" id="{2C83DF1D-73EE-4181-8A3B-DABA5622C890}"/>
              </a:ext>
            </a:extLst>
          </p:cNvPr>
          <p:cNvSpPr>
            <a:spLocks noGrp="1"/>
          </p:cNvSpPr>
          <p:nvPr>
            <p:ph type="title"/>
          </p:nvPr>
        </p:nvSpPr>
        <p:spPr>
          <a:xfrm>
            <a:off x="419970" y="537464"/>
            <a:ext cx="11417697" cy="654856"/>
          </a:xfrm>
        </p:spPr>
        <p:txBody>
          <a:bodyPr>
            <a:normAutofit/>
          </a:bodyPr>
          <a:lstStyle/>
          <a:p>
            <a:r>
              <a:rPr lang="en-GB" dirty="0"/>
              <a:t>Section 10. Kindness and compassion</a:t>
            </a:r>
          </a:p>
        </p:txBody>
      </p:sp>
      <p:graphicFrame>
        <p:nvGraphicFramePr>
          <p:cNvPr id="4" name="Section 10" descr="A bar chart showing the range of section scores for all NHS trusts for Section 1 (Health and social care workers).">
            <a:extLst>
              <a:ext uri="{FF2B5EF4-FFF2-40B4-BE49-F238E27FC236}">
                <a16:creationId xmlns:a16="http://schemas.microsoft.com/office/drawing/2014/main" id="{9706F5ED-E346-C93B-94F1-AFBF6FC5B48F}"/>
              </a:ext>
            </a:extLst>
          </p:cNvPr>
          <p:cNvGraphicFramePr/>
          <p:nvPr>
            <p:extLst>
              <p:ext uri="{D42A27DB-BD31-4B8C-83A1-F6EECF244321}">
                <p14:modId xmlns:p14="http://schemas.microsoft.com/office/powerpoint/2010/main" val="412448195"/>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435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AAC4B51-D578-6DA4-BF3E-CB6DC48E04E3}"/>
              </a:ext>
            </a:extLst>
          </p:cNvPr>
          <p:cNvGraphicFramePr>
            <a:graphicFrameLocks noGrp="1"/>
          </p:cNvGraphicFramePr>
          <p:nvPr>
            <p:extLst>
              <p:ext uri="{D42A27DB-BD31-4B8C-83A1-F6EECF244321}">
                <p14:modId xmlns:p14="http://schemas.microsoft.com/office/powerpoint/2010/main" val="113313405"/>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64271A5E-5070-D57F-B11E-AD3F529138D1}"/>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0" descr="A chart showing how your Trust scored for Q32 compared with other trusts that took part; using the ‘expected range’ analysis technique. ">
            <a:extLst>
              <a:ext uri="{FF2B5EF4-FFF2-40B4-BE49-F238E27FC236}">
                <a16:creationId xmlns:a16="http://schemas.microsoft.com/office/drawing/2014/main" id="{766AA22A-CB57-2A1A-28CB-A16B0EB2579E}"/>
              </a:ext>
            </a:extLst>
          </p:cNvPr>
          <p:cNvGrpSpPr/>
          <p:nvPr/>
        </p:nvGrpSpPr>
        <p:grpSpPr>
          <a:xfrm>
            <a:off x="140735" y="1436456"/>
            <a:ext cx="8246527" cy="1512887"/>
            <a:chOff x="380078" y="1436456"/>
            <a:chExt cx="8246527" cy="1512887"/>
          </a:xfrm>
        </p:grpSpPr>
        <p:graphicFrame>
          <p:nvGraphicFramePr>
            <p:cNvPr id="3" name="Q46">
              <a:extLst>
                <a:ext uri="{FF2B5EF4-FFF2-40B4-BE49-F238E27FC236}">
                  <a16:creationId xmlns:a16="http://schemas.microsoft.com/office/drawing/2014/main" id="{64F23949-7985-6092-E108-A5B9A3DD81E8}"/>
                </a:ext>
              </a:extLst>
            </p:cNvPr>
            <p:cNvGraphicFramePr/>
            <p:nvPr>
              <p:extLst>
                <p:ext uri="{D42A27DB-BD31-4B8C-83A1-F6EECF244321}">
                  <p14:modId xmlns:p14="http://schemas.microsoft.com/office/powerpoint/2010/main" val="144459831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8F06896D-5808-6687-6929-B0ABC6662BE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10. Kindness and compassion (continued)</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19969" y="1268520"/>
            <a:ext cx="11417697" cy="5398980"/>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Adult Inpatient Survey has been conducted annually since 2002.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The Adult Inpatient Survey 2024</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162,308 patients were invited to participate in the survey across 131 acute and specialist NHS trusts. Completed responses were received from 62,444 patients, an adjusted* response rate of 41%.</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in the survey if they were aged 16 years or over, had spent at least one night in hospital, and were not admitted to maternity or psychiatric units. Trusts sampled patients who met the eligibility criteria and were discharged from hospital during November 2024. A full list of eligibility criteria can be found in the survey </a:t>
            </a:r>
            <a:r>
              <a:rPr lang="en-GB" sz="1200" dirty="0">
                <a:latin typeface="Arial" panose="020B0604020202020204" pitchFamily="34" charset="0"/>
                <a:cs typeface="Arial" panose="020B0604020202020204" pitchFamily="34" charset="0"/>
                <a:hlinkClick r:id="rId3"/>
              </a:rPr>
              <a:t>sampling instructions. </a:t>
            </a:r>
            <a:endParaRPr kumimoji="0" lang="en-GB" sz="1200" b="1" i="0" u="none" strike="noStrike" kern="1200" cap="none" spc="0" normalizeH="0" baseline="0" noProof="0" dirty="0">
              <a:ln>
                <a:noFill/>
              </a:ln>
              <a:solidFill>
                <a:prstClr val="black"/>
              </a:solidFill>
              <a:effectLst/>
              <a:uLnTx/>
              <a:uFillTx/>
              <a:latin typeface="Arial"/>
              <a:ea typeface="+mn-ea"/>
              <a:cs typeface="+mn-cs"/>
            </a:endParaRPr>
          </a:p>
          <a:p>
            <a:pPr>
              <a:spcBef>
                <a:spcPts val="600"/>
              </a:spcBef>
              <a:spcAft>
                <a:spcPts val="600"/>
              </a:spcAft>
            </a:pPr>
            <a:r>
              <a:rPr lang="en-GB" sz="1200" dirty="0">
                <a:latin typeface="Arial" panose="020B0604020202020204" pitchFamily="34" charset="0"/>
                <a:cs typeface="Arial" panose="020B0604020202020204" pitchFamily="34" charset="0"/>
              </a:rPr>
              <a:t>Fieldwork took place between January and April 2025.</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Adult Inpatient 2024 survey was conducted using a push-to-web methodology (offering both online and paper completion). There were minor questionnaire changes, including three new questions and changes to question wording. The 2024 results are comparable with data from the Adult Inpatient 2020, 2021, 2022 and 2023 surveys, unless a question has changed or there are other reasons for lack of comparability such as changes in organisation structure of a trust. Where results are comparable, a section on historical trends has been included.  </a:t>
            </a:r>
            <a:endParaRPr lang="en-GB" sz="1200" b="1" dirty="0">
              <a:solidFill>
                <a:prstClr val="black"/>
              </a:solidFill>
              <a:latin typeface="Arial"/>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Adult Inpatient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D286044-EE03-8F40-571D-7276642598F5}"/>
              </a:ext>
            </a:extLst>
          </p:cNvPr>
          <p:cNvSpPr txBox="1"/>
          <p:nvPr/>
        </p:nvSpPr>
        <p:spPr>
          <a:xfrm>
            <a:off x="419968" y="5888448"/>
            <a:ext cx="7495307" cy="553998"/>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12386288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EA3D64F3-861E-4CF7-9AC3-8CA766603AC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7907137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40E54EEF-7204-92E5-FAF3-28A9030304A3}"/>
              </a:ext>
            </a:extLst>
          </p:cNvPr>
          <p:cNvGraphicFramePr>
            <a:graphicFrameLocks noGrp="1"/>
          </p:cNvGraphicFramePr>
          <p:nvPr>
            <p:extLst>
              <p:ext uri="{D42A27DB-BD31-4B8C-83A1-F6EECF244321}">
                <p14:modId xmlns:p14="http://schemas.microsoft.com/office/powerpoint/2010/main" val="941892285"/>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1">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11. Respect and dignity</a:t>
            </a:r>
          </a:p>
        </p:txBody>
      </p:sp>
      <p:graphicFrame>
        <p:nvGraphicFramePr>
          <p:cNvPr id="4" name="Section 11" descr="A bar chart showing the range of section scores for all NHS trusts for Section 1 (Health and social care workers).">
            <a:extLst>
              <a:ext uri="{FF2B5EF4-FFF2-40B4-BE49-F238E27FC236}">
                <a16:creationId xmlns:a16="http://schemas.microsoft.com/office/drawing/2014/main" id="{2A4EE4CE-550B-91CA-784B-40FFC930B266}"/>
              </a:ext>
            </a:extLst>
          </p:cNvPr>
          <p:cNvGraphicFramePr/>
          <p:nvPr>
            <p:extLst>
              <p:ext uri="{D42A27DB-BD31-4B8C-83A1-F6EECF244321}">
                <p14:modId xmlns:p14="http://schemas.microsoft.com/office/powerpoint/2010/main" val="175520546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690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FBD2224-21A5-B1D3-186D-C2F875A77C4E}"/>
              </a:ext>
            </a:extLst>
          </p:cNvPr>
          <p:cNvGraphicFramePr>
            <a:graphicFrameLocks noGrp="1"/>
          </p:cNvGraphicFramePr>
          <p:nvPr>
            <p:extLst>
              <p:ext uri="{D42A27DB-BD31-4B8C-83A1-F6EECF244321}">
                <p14:modId xmlns:p14="http://schemas.microsoft.com/office/powerpoint/2010/main" val="688864467"/>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274C5E4F-14BB-13E4-82C6-48DE83FB7320}"/>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1" descr="A chart showing how your Trust scored for Q32 compared with other trusts that took part; using the ‘expected range’ analysis technique. ">
            <a:extLst>
              <a:ext uri="{FF2B5EF4-FFF2-40B4-BE49-F238E27FC236}">
                <a16:creationId xmlns:a16="http://schemas.microsoft.com/office/drawing/2014/main" id="{6DBD84A2-D4E9-D1D9-58B0-681769457E12}"/>
              </a:ext>
            </a:extLst>
          </p:cNvPr>
          <p:cNvGrpSpPr/>
          <p:nvPr/>
        </p:nvGrpSpPr>
        <p:grpSpPr>
          <a:xfrm>
            <a:off x="140735" y="1436456"/>
            <a:ext cx="8246527" cy="1512887"/>
            <a:chOff x="380078" y="1436456"/>
            <a:chExt cx="8246527" cy="1512887"/>
          </a:xfrm>
        </p:grpSpPr>
        <p:graphicFrame>
          <p:nvGraphicFramePr>
            <p:cNvPr id="3" name="Q47">
              <a:extLst>
                <a:ext uri="{FF2B5EF4-FFF2-40B4-BE49-F238E27FC236}">
                  <a16:creationId xmlns:a16="http://schemas.microsoft.com/office/drawing/2014/main" id="{583DD789-4A24-31A0-4245-1ADB0F2B5165}"/>
                </a:ext>
              </a:extLst>
            </p:cNvPr>
            <p:cNvGraphicFramePr/>
            <p:nvPr>
              <p:extLst>
                <p:ext uri="{D42A27DB-BD31-4B8C-83A1-F6EECF244321}">
                  <p14:modId xmlns:p14="http://schemas.microsoft.com/office/powerpoint/2010/main" val="366322391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BE1648D-85CB-1113-E743-3C8225A330F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2">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11. Respect and dignity (continued)</a:t>
            </a:r>
          </a:p>
        </p:txBody>
      </p:sp>
    </p:spTree>
    <p:extLst>
      <p:ext uri="{BB962C8B-B14F-4D97-AF65-F5344CB8AC3E}">
        <p14:creationId xmlns:p14="http://schemas.microsoft.com/office/powerpoint/2010/main" val="239309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188633990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A851A00F-EE8C-5827-FABB-C41E252B7BE1}"/>
              </a:ext>
            </a:extLst>
          </p:cNvPr>
          <p:cNvGraphicFramePr>
            <a:graphicFrameLocks noGrp="1"/>
          </p:cNvGraphicFramePr>
          <p:nvPr>
            <p:extLst>
              <p:ext uri="{D42A27DB-BD31-4B8C-83A1-F6EECF244321}">
                <p14:modId xmlns:p14="http://schemas.microsoft.com/office/powerpoint/2010/main" val="677421955"/>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3">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12. Overall experience</a:t>
            </a:r>
          </a:p>
        </p:txBody>
      </p:sp>
      <p:graphicFrame>
        <p:nvGraphicFramePr>
          <p:cNvPr id="5" name="high_chart" descr="A bar chart showing the top five trust results within your region.">
            <a:extLst>
              <a:ext uri="{FF2B5EF4-FFF2-40B4-BE49-F238E27FC236}">
                <a16:creationId xmlns:a16="http://schemas.microsoft.com/office/drawing/2014/main" id="{2546205F-824F-6E8F-86CB-C242D88D61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664178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Section 12" descr="A bar chart showing the range of section scores for all NHS trusts for Section 1 (Health and social care workers).">
            <a:extLst>
              <a:ext uri="{FF2B5EF4-FFF2-40B4-BE49-F238E27FC236}">
                <a16:creationId xmlns:a16="http://schemas.microsoft.com/office/drawing/2014/main" id="{7A6E34C6-89BA-2D01-7F82-69BCC91872E0}"/>
              </a:ext>
            </a:extLst>
          </p:cNvPr>
          <p:cNvGraphicFramePr/>
          <p:nvPr>
            <p:extLst>
              <p:ext uri="{D42A27DB-BD31-4B8C-83A1-F6EECF244321}">
                <p14:modId xmlns:p14="http://schemas.microsoft.com/office/powerpoint/2010/main" val="326127694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678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B7AFA96-396C-89F4-3271-AD728AE5070C}"/>
              </a:ext>
            </a:extLst>
          </p:cNvPr>
          <p:cNvGraphicFramePr>
            <a:graphicFrameLocks noGrp="1"/>
          </p:cNvGraphicFramePr>
          <p:nvPr>
            <p:extLst>
              <p:ext uri="{D42A27DB-BD31-4B8C-83A1-F6EECF244321}">
                <p14:modId xmlns:p14="http://schemas.microsoft.com/office/powerpoint/2010/main" val="235688093"/>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8854BAA7-C8BB-3E37-09F7-5EF843A42E57}"/>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2" descr="A chart showing how your Trust scored for Q32 compared with other trusts that took part; using the ‘expected range’ analysis technique. ">
            <a:extLst>
              <a:ext uri="{FF2B5EF4-FFF2-40B4-BE49-F238E27FC236}">
                <a16:creationId xmlns:a16="http://schemas.microsoft.com/office/drawing/2014/main" id="{41759263-D80C-187E-B7C8-A3488662461E}"/>
              </a:ext>
            </a:extLst>
          </p:cNvPr>
          <p:cNvGrpSpPr/>
          <p:nvPr/>
        </p:nvGrpSpPr>
        <p:grpSpPr>
          <a:xfrm>
            <a:off x="140735" y="1436456"/>
            <a:ext cx="8246527" cy="1512887"/>
            <a:chOff x="380078" y="1436456"/>
            <a:chExt cx="8246527" cy="1512887"/>
          </a:xfrm>
        </p:grpSpPr>
        <p:graphicFrame>
          <p:nvGraphicFramePr>
            <p:cNvPr id="3" name="Q48">
              <a:extLst>
                <a:ext uri="{FF2B5EF4-FFF2-40B4-BE49-F238E27FC236}">
                  <a16:creationId xmlns:a16="http://schemas.microsoft.com/office/drawing/2014/main" id="{B3FDE07F-130A-33F4-23CA-32E7AD0AA9F1}"/>
                </a:ext>
              </a:extLst>
            </p:cNvPr>
            <p:cNvGraphicFramePr/>
            <p:nvPr>
              <p:extLst>
                <p:ext uri="{D42A27DB-BD31-4B8C-83A1-F6EECF244321}">
                  <p14:modId xmlns:p14="http://schemas.microsoft.com/office/powerpoint/2010/main" val="88772181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89F0795-F420-1A12-F1C8-027B3F970A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12. Overall experience (continued)</a:t>
            </a:r>
          </a:p>
        </p:txBody>
      </p:sp>
    </p:spTree>
    <p:extLst>
      <p:ext uri="{BB962C8B-B14F-4D97-AF65-F5344CB8AC3E}">
        <p14:creationId xmlns:p14="http://schemas.microsoft.com/office/powerpoint/2010/main" val="386474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214344"/>
            <a:ext cx="6334114" cy="1107996"/>
          </a:xfrm>
        </p:spPr>
        <p:txBody>
          <a:bodyPr/>
          <a:lstStyle/>
          <a:p>
            <a:r>
              <a:rPr lang="en-GB" b="1" dirty="0">
                <a:cs typeface="Arial" panose="020B0604020202020204" pitchFamily="34" charset="0"/>
              </a:rPr>
              <a:t>Trust</a:t>
            </a:r>
            <a:r>
              <a:rPr lang="en-GB" b="1" baseline="0" dirty="0">
                <a:cs typeface="Arial" panose="020B0604020202020204" pitchFamily="34" charset="0"/>
              </a:rPr>
              <a: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833040" y="2850749"/>
            <a:ext cx="10480228" cy="302076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marL="180975" indent="-180975">
              <a:lnSpc>
                <a:spcPct val="110000"/>
              </a:lnSpc>
              <a:spcBef>
                <a:spcPts val="600"/>
              </a:spcBef>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Please note: </a:t>
            </a:r>
            <a:r>
              <a:rPr lang="en-US" sz="2000" dirty="0">
                <a:latin typeface="Arial" panose="020B0604020202020204" pitchFamily="34" charset="0"/>
                <a:cs typeface="Arial" panose="020B0604020202020204" pitchFamily="34" charset="0"/>
              </a:rPr>
              <a:t>Data is not provided for Q31_3 due to low numbers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 How did you feel about the length of time you were on the waiting list before your admission to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6" name="Title 39">
            <a:extLst>
              <a:ext uri="{FF2B5EF4-FFF2-40B4-BE49-F238E27FC236}">
                <a16:creationId xmlns:a16="http://schemas.microsoft.com/office/drawing/2014/main" id="{018B2AA4-9086-4517-E95E-A2D7E5A6205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 How would you rate the  quality of information you were given, while you were on the waiting list to be admitted to hospital?</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3" name="TextBox 12">
            <a:extLst>
              <a:ext uri="{FF2B5EF4-FFF2-40B4-BE49-F238E27FC236}">
                <a16:creationId xmlns:a16="http://schemas.microsoft.com/office/drawing/2014/main" id="{587BF2D8-4D61-63CF-AB59-C5F0913F18A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3" name="TextBox 22">
            <a:extLst>
              <a:ext uri="{FF2B5EF4-FFF2-40B4-BE49-F238E27FC236}">
                <a16:creationId xmlns:a16="http://schemas.microsoft.com/office/drawing/2014/main" id="{9450B5F6-881F-380A-3CEC-656FAEE18FC3}"/>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9" name="Q2" descr="A bar chart showing the question scores for sites within your trust. The colour of the chart corresponds with the legend above.">
            <a:extLst>
              <a:ext uri="{FF2B5EF4-FFF2-40B4-BE49-F238E27FC236}">
                <a16:creationId xmlns:a16="http://schemas.microsoft.com/office/drawing/2014/main" id="{8C91DAD3-3C2D-758E-999E-D80566A71462}"/>
              </a:ext>
            </a:extLst>
          </p:cNvPr>
          <p:cNvGraphicFramePr>
            <a:graphicFrameLocks/>
          </p:cNvGraphicFramePr>
          <p:nvPr>
            <p:extLst>
              <p:ext uri="{D42A27DB-BD31-4B8C-83A1-F6EECF244321}">
                <p14:modId xmlns:p14="http://schemas.microsoft.com/office/powerpoint/2010/main" val="213504822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4" descr="A bar chart showing the question scores for sites within your trust. The colour of the chart corresponds with the legend above.">
            <a:extLst>
              <a:ext uri="{FF2B5EF4-FFF2-40B4-BE49-F238E27FC236}">
                <a16:creationId xmlns:a16="http://schemas.microsoft.com/office/drawing/2014/main" id="{BFDE1822-F8C6-C7C2-A778-6B9F005C9640}"/>
              </a:ext>
            </a:extLst>
          </p:cNvPr>
          <p:cNvGraphicFramePr>
            <a:graphicFrameLocks/>
          </p:cNvGraphicFramePr>
          <p:nvPr>
            <p:extLst>
              <p:ext uri="{D42A27DB-BD31-4B8C-83A1-F6EECF244321}">
                <p14:modId xmlns:p14="http://schemas.microsoft.com/office/powerpoint/2010/main" val="177585242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6B742F78-8326-72BE-B1DC-31040C334867}"/>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Tree>
    <p:extLst>
      <p:ext uri="{BB962C8B-B14F-4D97-AF65-F5344CB8AC3E}">
        <p14:creationId xmlns:p14="http://schemas.microsoft.com/office/powerpoint/2010/main" val="142961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Q5. How long do you feel you had to wait to get to a bed on a ward after you arrived at the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6"/>
            <a:ext cx="5808877" cy="644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Q7. Thinking about the location(s) selected at Q6 / at the previous question, how long did you wait, in total, before you were admitted onto</a:t>
            </a:r>
            <a:r>
              <a:rPr lang="en-GB" sz="1400" b="1" dirty="0">
                <a:solidFill>
                  <a:srgbClr val="6D276A"/>
                </a:solidFill>
                <a:latin typeface="Arial"/>
                <a:ea typeface="+mj-ea"/>
                <a:cs typeface="+mj-cs"/>
              </a:rPr>
              <a:t> a ward?</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5" descr="A bar chart showing the question scores for sites within your trust. The colour of the chart corresponds with the legend above.">
            <a:extLst>
              <a:ext uri="{FF2B5EF4-FFF2-40B4-BE49-F238E27FC236}">
                <a16:creationId xmlns:a16="http://schemas.microsoft.com/office/drawing/2014/main" id="{1B0D77B2-486A-D6EE-3E0B-E5095877F1CE}"/>
              </a:ext>
            </a:extLst>
          </p:cNvPr>
          <p:cNvGraphicFramePr>
            <a:graphicFrameLocks/>
          </p:cNvGraphicFramePr>
          <p:nvPr>
            <p:extLst>
              <p:ext uri="{D42A27DB-BD31-4B8C-83A1-F6EECF244321}">
                <p14:modId xmlns:p14="http://schemas.microsoft.com/office/powerpoint/2010/main" val="279825373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7" descr="A bar chart showing the question scores for sites within your trust. The colour of the chart corresponds with the legend above.">
            <a:extLst>
              <a:ext uri="{FF2B5EF4-FFF2-40B4-BE49-F238E27FC236}">
                <a16:creationId xmlns:a16="http://schemas.microsoft.com/office/drawing/2014/main" id="{DCC11A50-4754-96A2-CB4A-242E3982F80A}"/>
              </a:ext>
            </a:extLst>
          </p:cNvPr>
          <p:cNvGraphicFramePr>
            <a:graphicFrameLocks/>
          </p:cNvGraphicFramePr>
          <p:nvPr>
            <p:extLst>
              <p:ext uri="{D42A27DB-BD31-4B8C-83A1-F6EECF244321}">
                <p14:modId xmlns:p14="http://schemas.microsoft.com/office/powerpoint/2010/main" val="45536228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E30AD16-BE7F-2AF0-E8D0-50E0C0F288D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9" name="Title 39">
            <a:extLst>
              <a:ext uri="{FF2B5EF4-FFF2-40B4-BE49-F238E27FC236}">
                <a16:creationId xmlns:a16="http://schemas.microsoft.com/office/drawing/2014/main" id="{B21BCF65-D90D-1568-7318-023C70FD75DC}"/>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0" name="TextBox 9">
            <a:extLst>
              <a:ext uri="{FF2B5EF4-FFF2-40B4-BE49-F238E27FC236}">
                <a16:creationId xmlns:a16="http://schemas.microsoft.com/office/drawing/2014/main" id="{44611B71-44E8-82CF-8FC6-BE87CED5C7FB}"/>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CE9906E-D88E-374E-545B-3DF5591B2BF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87167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65EB2-D5E8-6440-9EEF-E92008830F34}"/>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D1C8964F-9929-2DBE-7A99-E597176E3F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itle 4">
            <a:extLst>
              <a:ext uri="{FF2B5EF4-FFF2-40B4-BE49-F238E27FC236}">
                <a16:creationId xmlns:a16="http://schemas.microsoft.com/office/drawing/2014/main" id="{3205A1B3-5893-E687-6DF4-B39839851B8A}"/>
              </a:ext>
            </a:extLst>
          </p:cNvPr>
          <p:cNvSpPr>
            <a:spLocks/>
          </p:cNvSpPr>
          <p:nvPr/>
        </p:nvSpPr>
        <p:spPr>
          <a:xfrm>
            <a:off x="166402"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Q8_1. Were you ever prevented from sleeping at night by noise from other patients?</a:t>
            </a:r>
          </a:p>
        </p:txBody>
      </p:sp>
      <p:sp>
        <p:nvSpPr>
          <p:cNvPr id="4" name="Title 4">
            <a:extLst>
              <a:ext uri="{FF2B5EF4-FFF2-40B4-BE49-F238E27FC236}">
                <a16:creationId xmlns:a16="http://schemas.microsoft.com/office/drawing/2014/main" id="{74BE7707-6DF9-2A7A-85BA-FBD52B7BDA70}"/>
              </a:ext>
            </a:extLst>
          </p:cNvPr>
          <p:cNvSpPr>
            <a:spLocks/>
          </p:cNvSpPr>
          <p:nvPr/>
        </p:nvSpPr>
        <p:spPr>
          <a:xfrm>
            <a:off x="6236317"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Q8_2. Were you ever prevented from sleeping at night by noise from staff?</a:t>
            </a:r>
          </a:p>
        </p:txBody>
      </p:sp>
      <p:graphicFrame>
        <p:nvGraphicFramePr>
          <p:cNvPr id="8" name="Q8_2" descr="A bar chart showing the question scores for sites within your trust. The colour of the chart corresponds with the legend above.">
            <a:extLst>
              <a:ext uri="{FF2B5EF4-FFF2-40B4-BE49-F238E27FC236}">
                <a16:creationId xmlns:a16="http://schemas.microsoft.com/office/drawing/2014/main" id="{E26D907F-26E8-0693-55BE-8F1AD3753C31}"/>
              </a:ext>
            </a:extLst>
          </p:cNvPr>
          <p:cNvGraphicFramePr>
            <a:graphicFrameLocks/>
          </p:cNvGraphicFramePr>
          <p:nvPr>
            <p:extLst>
              <p:ext uri="{D42A27DB-BD31-4B8C-83A1-F6EECF244321}">
                <p14:modId xmlns:p14="http://schemas.microsoft.com/office/powerpoint/2010/main" val="1972332609"/>
              </p:ext>
            </p:extLst>
          </p:nvPr>
        </p:nvGraphicFramePr>
        <p:xfrm>
          <a:off x="6082604"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7EA6D22C-4DB9-E0F4-28D7-04CF8C75C05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0" name="Title 39">
            <a:extLst>
              <a:ext uri="{FF2B5EF4-FFF2-40B4-BE49-F238E27FC236}">
                <a16:creationId xmlns:a16="http://schemas.microsoft.com/office/drawing/2014/main" id="{7F0A9078-EF33-A1C7-0556-D8677A43C86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11" name="Title 39">
            <a:extLst>
              <a:ext uri="{FF2B5EF4-FFF2-40B4-BE49-F238E27FC236}">
                <a16:creationId xmlns:a16="http://schemas.microsoft.com/office/drawing/2014/main" id="{28FBF68F-71BA-036A-CF6C-E65B0918321E}"/>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graphicFrame>
        <p:nvGraphicFramePr>
          <p:cNvPr id="12" name="Table 3" descr="A chart key showing the expected range benchmark bandings.">
            <a:extLst>
              <a:ext uri="{FF2B5EF4-FFF2-40B4-BE49-F238E27FC236}">
                <a16:creationId xmlns:a16="http://schemas.microsoft.com/office/drawing/2014/main" id="{A7840096-D459-85B7-80F4-94B938B6FC3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graphicFrame>
        <p:nvGraphicFramePr>
          <p:cNvPr id="15" name="Q8_1" descr="A bar chart showing the question scores for sites within your trust. The colour of the chart corresponds with the legend above.">
            <a:extLst>
              <a:ext uri="{FF2B5EF4-FFF2-40B4-BE49-F238E27FC236}">
                <a16:creationId xmlns:a16="http://schemas.microsoft.com/office/drawing/2014/main" id="{C0841F37-924C-FED7-C810-9144469CFA66}"/>
              </a:ext>
            </a:extLst>
          </p:cNvPr>
          <p:cNvGraphicFramePr>
            <a:graphicFrameLocks/>
          </p:cNvGraphicFramePr>
          <p:nvPr>
            <p:extLst>
              <p:ext uri="{D42A27DB-BD31-4B8C-83A1-F6EECF244321}">
                <p14:modId xmlns:p14="http://schemas.microsoft.com/office/powerpoint/2010/main" val="400530861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3" descr="A chart key showing the expected range benchmark bandings.">
            <a:extLst>
              <a:ext uri="{FF2B5EF4-FFF2-40B4-BE49-F238E27FC236}">
                <a16:creationId xmlns:a16="http://schemas.microsoft.com/office/drawing/2014/main" id="{47E778F2-9775-7021-F446-7EC42289A34D}"/>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9" name="Title 6">
            <a:extLst>
              <a:ext uri="{FF2B5EF4-FFF2-40B4-BE49-F238E27FC236}">
                <a16:creationId xmlns:a16="http://schemas.microsoft.com/office/drawing/2014/main" id="{5C6B63C4-E977-1789-2440-D89182CF2143}"/>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0" name="TextBox 19">
            <a:extLst>
              <a:ext uri="{FF2B5EF4-FFF2-40B4-BE49-F238E27FC236}">
                <a16:creationId xmlns:a16="http://schemas.microsoft.com/office/drawing/2014/main" id="{6C6B3816-09E0-32B3-AD44-BBE3AED837C1}"/>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itle 6">
            <a:extLst>
              <a:ext uri="{FF2B5EF4-FFF2-40B4-BE49-F238E27FC236}">
                <a16:creationId xmlns:a16="http://schemas.microsoft.com/office/drawing/2014/main" id="{741535A3-0A22-C83D-9689-64EA410BEF6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4FC1FAF3-7C9D-10DD-A6B3-246C21AEE2A3}"/>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5" name="TextBox 24">
            <a:extLst>
              <a:ext uri="{FF2B5EF4-FFF2-40B4-BE49-F238E27FC236}">
                <a16:creationId xmlns:a16="http://schemas.microsoft.com/office/drawing/2014/main" id="{E0C32D45-EFC1-4BBE-31D4-A9704BCCE0E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26" name="TextBox 25">
            <a:extLst>
              <a:ext uri="{FF2B5EF4-FFF2-40B4-BE49-F238E27FC236}">
                <a16:creationId xmlns:a16="http://schemas.microsoft.com/office/drawing/2014/main" id="{C4AC5357-A88E-97D3-18D3-370C180ABDA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28297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Q8_4. Were you ever prevented from sleeping at night by hospital lighting?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Q8_6. Were you ever prevented from sleeping at night by the room temperature?</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10" name="Q8_4" descr="A bar chart showing the question scores for sites within your trust. The colour of the chart corresponds with the legend above.">
            <a:extLst>
              <a:ext uri="{FF2B5EF4-FFF2-40B4-BE49-F238E27FC236}">
                <a16:creationId xmlns:a16="http://schemas.microsoft.com/office/drawing/2014/main" id="{2E505815-6596-510C-6A64-0A2D83410AC2}"/>
              </a:ext>
            </a:extLst>
          </p:cNvPr>
          <p:cNvGraphicFramePr>
            <a:graphicFrameLocks/>
          </p:cNvGraphicFramePr>
          <p:nvPr>
            <p:extLst>
              <p:ext uri="{D42A27DB-BD31-4B8C-83A1-F6EECF244321}">
                <p14:modId xmlns:p14="http://schemas.microsoft.com/office/powerpoint/2010/main" val="42446696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8_6" descr="A bar chart showing the question scores for sites within your trust. The colour of the chart corresponds with the legend above.">
            <a:extLst>
              <a:ext uri="{FF2B5EF4-FFF2-40B4-BE49-F238E27FC236}">
                <a16:creationId xmlns:a16="http://schemas.microsoft.com/office/drawing/2014/main" id="{4641403F-182D-EDA5-9275-3318AE9C37C6}"/>
              </a:ext>
            </a:extLst>
          </p:cNvPr>
          <p:cNvGraphicFramePr>
            <a:graphicFrameLocks/>
          </p:cNvGraphicFramePr>
          <p:nvPr>
            <p:extLst>
              <p:ext uri="{D42A27DB-BD31-4B8C-83A1-F6EECF244321}">
                <p14:modId xmlns:p14="http://schemas.microsoft.com/office/powerpoint/2010/main" val="416851178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E133C166-794A-14C7-EF80-BBB5BACAEE4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681D9D84-B863-FF31-A59D-3B39A25C0CA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9" name="TextBox 8">
            <a:extLst>
              <a:ext uri="{FF2B5EF4-FFF2-40B4-BE49-F238E27FC236}">
                <a16:creationId xmlns:a16="http://schemas.microsoft.com/office/drawing/2014/main" id="{4C7D2ED4-8CB6-BF51-546B-5D215869898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0ACED8F4-CA3D-9871-6591-A559B66D9A0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3548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Q8_8. Were you ever prevented from sleeping at night by any of the following? I was not prevented from sleeping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Q10. Did the hospital staff explain the reasons for changing wards during the night in a way you could understand?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8_8" descr="A bar chart showing the question scores for sites within your trust. The colour of the chart corresponds with the legend above.">
            <a:extLst>
              <a:ext uri="{FF2B5EF4-FFF2-40B4-BE49-F238E27FC236}">
                <a16:creationId xmlns:a16="http://schemas.microsoft.com/office/drawing/2014/main" id="{118D0436-3D2E-67D4-B401-E95A40FB47FB}"/>
              </a:ext>
            </a:extLst>
          </p:cNvPr>
          <p:cNvGraphicFramePr>
            <a:graphicFrameLocks/>
          </p:cNvGraphicFramePr>
          <p:nvPr>
            <p:extLst>
              <p:ext uri="{D42A27DB-BD31-4B8C-83A1-F6EECF244321}">
                <p14:modId xmlns:p14="http://schemas.microsoft.com/office/powerpoint/2010/main" val="110811675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0" descr="A bar chart showing the question scores for sites within your trust. The colour of the chart corresponds with the legend above.">
            <a:extLst>
              <a:ext uri="{FF2B5EF4-FFF2-40B4-BE49-F238E27FC236}">
                <a16:creationId xmlns:a16="http://schemas.microsoft.com/office/drawing/2014/main" id="{14A9B1E1-3F94-69CC-C957-185550107E35}"/>
              </a:ext>
            </a:extLst>
          </p:cNvPr>
          <p:cNvGraphicFramePr>
            <a:graphicFrameLocks/>
          </p:cNvGraphicFramePr>
          <p:nvPr>
            <p:extLst>
              <p:ext uri="{D42A27DB-BD31-4B8C-83A1-F6EECF244321}">
                <p14:modId xmlns:p14="http://schemas.microsoft.com/office/powerpoint/2010/main" val="96835115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39">
            <a:extLst>
              <a:ext uri="{FF2B5EF4-FFF2-40B4-BE49-F238E27FC236}">
                <a16:creationId xmlns:a16="http://schemas.microsoft.com/office/drawing/2014/main" id="{330464D2-FABC-5DD5-2FF5-1AF4922E33C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4" name="Title 39">
            <a:extLst>
              <a:ext uri="{FF2B5EF4-FFF2-40B4-BE49-F238E27FC236}">
                <a16:creationId xmlns:a16="http://schemas.microsoft.com/office/drawing/2014/main" id="{35E4A08F-AECC-B25D-B1CE-C960CA09383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extBox 7">
            <a:extLst>
              <a:ext uri="{FF2B5EF4-FFF2-40B4-BE49-F238E27FC236}">
                <a16:creationId xmlns:a16="http://schemas.microsoft.com/office/drawing/2014/main" id="{082EA8E9-ECB3-04AB-60A3-867716EE26B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126947-19D6-9D61-A993-0B89B195B877}"/>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409648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a:t>Key terms used in this report</a:t>
            </a:r>
          </a:p>
        </p:txBody>
      </p:sp>
      <p:sp>
        <p:nvSpPr>
          <p:cNvPr id="5" name="TextBox 4">
            <a:extLst>
              <a:ext uri="{FF2B5EF4-FFF2-40B4-BE49-F238E27FC236}">
                <a16:creationId xmlns:a16="http://schemas.microsoft.com/office/drawing/2014/main" id="{EA1929BB-44B1-4CC8-9D6E-D2258ABDD37D}"/>
              </a:ext>
            </a:extLst>
          </p:cNvPr>
          <p:cNvSpPr txBox="1"/>
          <p:nvPr/>
        </p:nvSpPr>
        <p:spPr>
          <a:xfrm>
            <a:off x="434484" y="1195949"/>
            <a:ext cx="11268000" cy="5296925"/>
          </a:xfrm>
          <a:prstGeom prst="rect">
            <a:avLst/>
          </a:prstGeom>
          <a:noFill/>
        </p:spPr>
        <p:txBody>
          <a:bodyPr wrap="square" numCol="3" spcCol="180000" rtlCol="0">
            <a:noAutofit/>
          </a:bodyPr>
          <a:lstStyle/>
          <a:p>
            <a:pPr>
              <a:spcAft>
                <a:spcPts val="4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a:t>
            </a:r>
          </a:p>
          <a:p>
            <a:pPr>
              <a:spcBef>
                <a:spcPts val="600"/>
              </a:spcBef>
              <a:spcAft>
                <a:spcPts val="600"/>
              </a:spcAft>
            </a:pPr>
            <a:r>
              <a:rPr lang="en-GB" sz="1200" dirty="0">
                <a:latin typeface="Arial" panose="020B0604020202020204" pitchFamily="34" charset="0"/>
                <a:cs typeface="Arial" panose="020B0604020202020204" pitchFamily="34" charset="0"/>
              </a:rPr>
              <a:t>This report also includes site level benchmarking. This allows you to compare the results for sites within your trust with all other sites across trusts. It is important to note that the performance ratings presented here may differ from that presented in the trust level benchmarking.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 </a:t>
            </a:r>
          </a:p>
          <a:p>
            <a:pPr>
              <a:spcBef>
                <a:spcPts val="400"/>
              </a:spcBef>
              <a:spcAft>
                <a:spcPts val="400"/>
              </a:spcAft>
            </a:pPr>
            <a:r>
              <a:rPr lang="en-GB" sz="1600" b="1" dirty="0">
                <a:latin typeface="Arial" panose="020B0604020202020204" pitchFamily="34" charset="0"/>
                <a:cs typeface="Arial" panose="020B0604020202020204" pitchFamily="34" charset="0"/>
              </a:rPr>
              <a:t>Standardisation</a:t>
            </a:r>
            <a:endParaRPr lang="en-GB" sz="14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gender, can influence patients’ experience of care and the way they report it. Results from previous years show that men tend to report more positive experiences than women, and older people more so than younger people. Since trusts have differing profiles of patients, this could make fair trust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comparisons difficult. To account for this, we ‘standardise’ the results, which means we apply a weight to individual patient responses to account for differences in demographic profile between trusts.</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sex and route of admission (emergency or elective) of respondents to reflect the ‘national’ age, sex, and route of admission distribution (based on all respondents to the survey).This helps ensure that no trust will appear better or worse than another because of its patient profile and enables a fairer and more useful comparison of results across trusts. In most cases this standardisation will not have a large impact on trust results. Site level results are standardised in the same way.</a:t>
            </a:r>
          </a:p>
          <a:p>
            <a:pPr>
              <a:spcBef>
                <a:spcPts val="400"/>
              </a:spcBef>
              <a:spcAft>
                <a:spcPts val="4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apply (for example Q6). These questions are not scored. </a:t>
            </a:r>
            <a:r>
              <a:rPr lang="en-US" sz="1200" dirty="0">
                <a:latin typeface="Arial" panose="020B0604020202020204" pitchFamily="34" charset="0"/>
                <a:cs typeface="Arial" panose="020B0604020202020204" pitchFamily="34" charset="0"/>
              </a:rPr>
              <a:t>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a:t>
            </a:r>
            <a:r>
              <a:rPr lang="en-GB" sz="1200" dirty="0">
                <a:latin typeface="Arial" panose="020B0604020202020204" pitchFamily="34" charset="0"/>
                <a:cs typeface="Arial" panose="020B0604020202020204" pitchFamily="34" charset="0"/>
              </a:rPr>
              <a:t> 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400"/>
              </a:spcBef>
              <a:spcAft>
                <a:spcPts val="4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600" b="1" dirty="0">
                <a:solidFill>
                  <a:prstClr val="black"/>
                </a:solidFill>
                <a:latin typeface="Arial"/>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 </a:t>
            </a: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Q11. How clean was the hospital room or ward that you were 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Q12. Did you get enough help from staff to wash or keep yourself clean?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1" descr="A bar chart showing the question scores for sites within your trust. The colour of the chart corresponds with the legend above.">
            <a:extLst>
              <a:ext uri="{FF2B5EF4-FFF2-40B4-BE49-F238E27FC236}">
                <a16:creationId xmlns:a16="http://schemas.microsoft.com/office/drawing/2014/main" id="{431B9B00-3BE9-B03E-A560-57991922E1F6}"/>
              </a:ext>
            </a:extLst>
          </p:cNvPr>
          <p:cNvGraphicFramePr>
            <a:graphicFrameLocks/>
          </p:cNvGraphicFramePr>
          <p:nvPr>
            <p:extLst>
              <p:ext uri="{D42A27DB-BD31-4B8C-83A1-F6EECF244321}">
                <p14:modId xmlns:p14="http://schemas.microsoft.com/office/powerpoint/2010/main" val="203444043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2" descr="A bar chart showing the question scores for sites within your trust. The colour of the chart corresponds with the legend above.">
            <a:extLst>
              <a:ext uri="{FF2B5EF4-FFF2-40B4-BE49-F238E27FC236}">
                <a16:creationId xmlns:a16="http://schemas.microsoft.com/office/drawing/2014/main" id="{3622A693-354F-437B-7944-E369B760E424}"/>
              </a:ext>
            </a:extLst>
          </p:cNvPr>
          <p:cNvGraphicFramePr>
            <a:graphicFrameLocks/>
          </p:cNvGraphicFramePr>
          <p:nvPr>
            <p:extLst>
              <p:ext uri="{D42A27DB-BD31-4B8C-83A1-F6EECF244321}">
                <p14:modId xmlns:p14="http://schemas.microsoft.com/office/powerpoint/2010/main" val="16578718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799933A-430A-E746-2695-4D1A924732C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7BB47C88-C0F3-4C1A-534B-4D6A280E893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C46B2EC8-A50E-4634-6C80-094CC5EBEAF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57CE9BF-D554-89F3-3B0A-2B469C114C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94787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Q13. If you brought medication with you to hospital, were you able to take it when you needed to?</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Q14. Did you get enough help from staff to eat your meals?</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3" descr="A bar chart showing the question scores for sites within your trust. The colour of the chart corresponds with the legend above.">
            <a:extLst>
              <a:ext uri="{FF2B5EF4-FFF2-40B4-BE49-F238E27FC236}">
                <a16:creationId xmlns:a16="http://schemas.microsoft.com/office/drawing/2014/main" id="{140AFDBB-6169-3F80-1874-96ACF72D6EBF}"/>
              </a:ext>
            </a:extLst>
          </p:cNvPr>
          <p:cNvGraphicFramePr>
            <a:graphicFrameLocks/>
          </p:cNvGraphicFramePr>
          <p:nvPr>
            <p:extLst>
              <p:ext uri="{D42A27DB-BD31-4B8C-83A1-F6EECF244321}">
                <p14:modId xmlns:p14="http://schemas.microsoft.com/office/powerpoint/2010/main" val="404899966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4" descr="A bar chart showing the question scores for sites within your trust. The colour of the chart corresponds with the legend above.">
            <a:extLst>
              <a:ext uri="{FF2B5EF4-FFF2-40B4-BE49-F238E27FC236}">
                <a16:creationId xmlns:a16="http://schemas.microsoft.com/office/drawing/2014/main" id="{6E8B08BA-92DB-FD5F-6230-9F8421A80443}"/>
              </a:ext>
            </a:extLst>
          </p:cNvPr>
          <p:cNvGraphicFramePr>
            <a:graphicFrameLocks/>
          </p:cNvGraphicFramePr>
          <p:nvPr>
            <p:extLst>
              <p:ext uri="{D42A27DB-BD31-4B8C-83A1-F6EECF244321}">
                <p14:modId xmlns:p14="http://schemas.microsoft.com/office/powerpoint/2010/main" val="191998869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2B091F6-B260-4215-1FF8-079CA00814B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DCD35A17-F027-AC24-095C-A0C66A120F9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75108830-5117-E695-EC0C-B9B5C1801E6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F7DA2D6-6AEF-3009-1522-BC30D4B51F1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79463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Q15. Were you able to get hospital food outside of set mealtimes?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Q16. During your time in hospital, did you get enough to drink?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5" descr="A bar chart showing the question scores for sites within your trust. The colour of the chart corresponds with the legend above.">
            <a:extLst>
              <a:ext uri="{FF2B5EF4-FFF2-40B4-BE49-F238E27FC236}">
                <a16:creationId xmlns:a16="http://schemas.microsoft.com/office/drawing/2014/main" id="{8A54AC00-00CC-F80A-0150-F4A36D47E1DA}"/>
              </a:ext>
            </a:extLst>
          </p:cNvPr>
          <p:cNvGraphicFramePr>
            <a:graphicFrameLocks/>
          </p:cNvGraphicFramePr>
          <p:nvPr>
            <p:extLst>
              <p:ext uri="{D42A27DB-BD31-4B8C-83A1-F6EECF244321}">
                <p14:modId xmlns:p14="http://schemas.microsoft.com/office/powerpoint/2010/main" val="63093716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6" descr="A bar chart showing the question scores for sites within your trust. The colour of the chart corresponds with the legend above.">
            <a:extLst>
              <a:ext uri="{FF2B5EF4-FFF2-40B4-BE49-F238E27FC236}">
                <a16:creationId xmlns:a16="http://schemas.microsoft.com/office/drawing/2014/main" id="{057F6C00-587B-D33B-3DF0-FDB5A7E32B2C}"/>
              </a:ext>
            </a:extLst>
          </p:cNvPr>
          <p:cNvGraphicFramePr>
            <a:graphicFrameLocks/>
          </p:cNvGraphicFramePr>
          <p:nvPr>
            <p:extLst>
              <p:ext uri="{D42A27DB-BD31-4B8C-83A1-F6EECF244321}">
                <p14:modId xmlns:p14="http://schemas.microsoft.com/office/powerpoint/2010/main" val="206623195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25E7627-3AE3-7404-2DA6-40B479E24FA6}"/>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E912E065-CD92-971C-BD01-2A05054481F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285950D5-B0D0-F444-0893-5190BE3C74F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9BE2DB-189E-CD72-127F-1AEDEB6BC8CF}"/>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4222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Q17. When you asked doctors questions, did you get answers you could understand?</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Q18. Did you have confidence and trust in the doctors treating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7" descr="A bar chart showing the question scores for sites within your trust. The colour of the chart corresponds with the legend above.">
            <a:extLst>
              <a:ext uri="{FF2B5EF4-FFF2-40B4-BE49-F238E27FC236}">
                <a16:creationId xmlns:a16="http://schemas.microsoft.com/office/drawing/2014/main" id="{B100ECF8-8B5D-FC2C-DC8E-DE9502977D03}"/>
              </a:ext>
            </a:extLst>
          </p:cNvPr>
          <p:cNvGraphicFramePr>
            <a:graphicFrameLocks/>
          </p:cNvGraphicFramePr>
          <p:nvPr>
            <p:extLst>
              <p:ext uri="{D42A27DB-BD31-4B8C-83A1-F6EECF244321}">
                <p14:modId xmlns:p14="http://schemas.microsoft.com/office/powerpoint/2010/main" val="28183834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8" descr="A bar chart showing the question scores for sites within your trust. The colour of the chart corresponds with the legend above.">
            <a:extLst>
              <a:ext uri="{FF2B5EF4-FFF2-40B4-BE49-F238E27FC236}">
                <a16:creationId xmlns:a16="http://schemas.microsoft.com/office/drawing/2014/main" id="{35742203-1BF3-8E7B-D407-C5849834BB9D}"/>
              </a:ext>
            </a:extLst>
          </p:cNvPr>
          <p:cNvGraphicFramePr>
            <a:graphicFrameLocks/>
          </p:cNvGraphicFramePr>
          <p:nvPr>
            <p:extLst>
              <p:ext uri="{D42A27DB-BD31-4B8C-83A1-F6EECF244321}">
                <p14:modId xmlns:p14="http://schemas.microsoft.com/office/powerpoint/2010/main" val="26208934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F133452-5D82-8F09-042A-617C5FAF744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8" name="Title 39">
            <a:extLst>
              <a:ext uri="{FF2B5EF4-FFF2-40B4-BE49-F238E27FC236}">
                <a16:creationId xmlns:a16="http://schemas.microsoft.com/office/drawing/2014/main" id="{640B8DCB-056B-BAF3-BD37-A4BD137E710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10" name="TextBox 9">
            <a:extLst>
              <a:ext uri="{FF2B5EF4-FFF2-40B4-BE49-F238E27FC236}">
                <a16:creationId xmlns:a16="http://schemas.microsoft.com/office/drawing/2014/main" id="{1CA4DDE1-4FB4-3B6C-3721-6B7002C310F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52441BFF-0DE6-F97F-BC94-89D0AF617D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87294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Q19. When doctors spoke about your care in front of you, were you included in the conversation?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Q20. When you asked nurses questions, did you get answers you could understand?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19" descr="A bar chart showing the question scores for sites within your trust. The colour of the chart corresponds with the legend above.">
            <a:extLst>
              <a:ext uri="{FF2B5EF4-FFF2-40B4-BE49-F238E27FC236}">
                <a16:creationId xmlns:a16="http://schemas.microsoft.com/office/drawing/2014/main" id="{CE35F8D5-F5F6-3991-EA8D-5999564355EB}"/>
              </a:ext>
            </a:extLst>
          </p:cNvPr>
          <p:cNvGraphicFramePr>
            <a:graphicFrameLocks/>
          </p:cNvGraphicFramePr>
          <p:nvPr>
            <p:extLst>
              <p:ext uri="{D42A27DB-BD31-4B8C-83A1-F6EECF244321}">
                <p14:modId xmlns:p14="http://schemas.microsoft.com/office/powerpoint/2010/main" val="237266337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0" descr="A bar chart showing the question scores for sites within your trust. The colour of the chart corresponds with the legend above.">
            <a:extLst>
              <a:ext uri="{FF2B5EF4-FFF2-40B4-BE49-F238E27FC236}">
                <a16:creationId xmlns:a16="http://schemas.microsoft.com/office/drawing/2014/main" id="{42282265-FC2B-3C36-7891-52B41E988A25}"/>
              </a:ext>
            </a:extLst>
          </p:cNvPr>
          <p:cNvGraphicFramePr>
            <a:graphicFrameLocks/>
          </p:cNvGraphicFramePr>
          <p:nvPr>
            <p:extLst>
              <p:ext uri="{D42A27DB-BD31-4B8C-83A1-F6EECF244321}">
                <p14:modId xmlns:p14="http://schemas.microsoft.com/office/powerpoint/2010/main" val="146282596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A1B5F05-5925-8513-6869-52B970AF935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9" name="Title 39">
            <a:extLst>
              <a:ext uri="{FF2B5EF4-FFF2-40B4-BE49-F238E27FC236}">
                <a16:creationId xmlns:a16="http://schemas.microsoft.com/office/drawing/2014/main" id="{02AD74A7-CD56-55D1-2519-FDBCA7CEB88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7F198A36-E11D-CFD6-8EA4-8A09C8B2549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B41A120-5D1B-91DA-02BA-9AE8D197AADC}"/>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09081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Q21. Did you have confidence and trust in the nurses treating you?</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Q22. When nurses spoke about your care in front of you, were you included in the conversation?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1" descr="A bar chart showing the question scores for sites within your trust. The colour of the chart corresponds with the legend above.">
            <a:extLst>
              <a:ext uri="{FF2B5EF4-FFF2-40B4-BE49-F238E27FC236}">
                <a16:creationId xmlns:a16="http://schemas.microsoft.com/office/drawing/2014/main" id="{F3463FE3-8082-3784-5E7D-3516F35F3BF2}"/>
              </a:ext>
            </a:extLst>
          </p:cNvPr>
          <p:cNvGraphicFramePr>
            <a:graphicFrameLocks/>
          </p:cNvGraphicFramePr>
          <p:nvPr>
            <p:extLst>
              <p:ext uri="{D42A27DB-BD31-4B8C-83A1-F6EECF244321}">
                <p14:modId xmlns:p14="http://schemas.microsoft.com/office/powerpoint/2010/main" val="345409065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2" descr="A bar chart showing the question scores for sites within your trust. The colour of the chart corresponds with the legend above.">
            <a:extLst>
              <a:ext uri="{FF2B5EF4-FFF2-40B4-BE49-F238E27FC236}">
                <a16:creationId xmlns:a16="http://schemas.microsoft.com/office/drawing/2014/main" id="{8BEBF887-30C9-F940-9DE1-865DC38F6E5A}"/>
              </a:ext>
            </a:extLst>
          </p:cNvPr>
          <p:cNvGraphicFramePr>
            <a:graphicFrameLocks/>
          </p:cNvGraphicFramePr>
          <p:nvPr>
            <p:extLst>
              <p:ext uri="{D42A27DB-BD31-4B8C-83A1-F6EECF244321}">
                <p14:modId xmlns:p14="http://schemas.microsoft.com/office/powerpoint/2010/main" val="341975695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A769023-5832-15EA-684F-487C0D700FCB}"/>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DC781CA0-5F50-AC0E-329E-7F27BC90592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ABD13B8E-DF0F-C4C0-514D-9AD5A7806E1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72E93E4-E2D8-42F3-8744-CE2A9BC4FE3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97590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Q23. In your opinion, were there enough nurses on duty to care for you in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Q24. Thinking about your care and treatment, were you told something by a member of staff that was different to what you had been told by another member of staff?</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3" descr="A bar chart showing the question scores for sites within your trust. The colour of the chart corresponds with the legend above.">
            <a:extLst>
              <a:ext uri="{FF2B5EF4-FFF2-40B4-BE49-F238E27FC236}">
                <a16:creationId xmlns:a16="http://schemas.microsoft.com/office/drawing/2014/main" id="{42DCF4E1-AB61-EA46-70B2-1934A45D1FD3}"/>
              </a:ext>
            </a:extLst>
          </p:cNvPr>
          <p:cNvGraphicFramePr>
            <a:graphicFrameLocks/>
          </p:cNvGraphicFramePr>
          <p:nvPr>
            <p:extLst>
              <p:ext uri="{D42A27DB-BD31-4B8C-83A1-F6EECF244321}">
                <p14:modId xmlns:p14="http://schemas.microsoft.com/office/powerpoint/2010/main" val="73859222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4" descr="A bar chart showing the question scores for sites within your trust. The colour of the chart corresponds with the legend above.">
            <a:extLst>
              <a:ext uri="{FF2B5EF4-FFF2-40B4-BE49-F238E27FC236}">
                <a16:creationId xmlns:a16="http://schemas.microsoft.com/office/drawing/2014/main" id="{F09EF1A8-07C0-06B5-350E-773AF2F200EC}"/>
              </a:ext>
            </a:extLst>
          </p:cNvPr>
          <p:cNvGraphicFramePr>
            <a:graphicFrameLocks/>
          </p:cNvGraphicFramePr>
          <p:nvPr>
            <p:extLst>
              <p:ext uri="{D42A27DB-BD31-4B8C-83A1-F6EECF244321}">
                <p14:modId xmlns:p14="http://schemas.microsoft.com/office/powerpoint/2010/main" val="293375764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539FD94-CA3F-64B1-68F7-0BE2CC5C6A3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7DA6BF2A-E59D-F6B6-11F7-DE507501619C}"/>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2D804EA0-9E16-3B5D-D30D-1BD8FF2B694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35A0670-EDD8-7861-C87F-A23D5E3D561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6748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Q25. To what extent did staff looking after you involve you in decisions about your care and treatment?</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Q26. How much information about your condition or treatment was given to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25" descr="A bar chart showing the question scores for sites within your trust. The colour of the chart corresponds with the legend above.">
            <a:extLst>
              <a:ext uri="{FF2B5EF4-FFF2-40B4-BE49-F238E27FC236}">
                <a16:creationId xmlns:a16="http://schemas.microsoft.com/office/drawing/2014/main" id="{F79CCDD7-7220-451A-F3AD-7D08A3066B3B}"/>
              </a:ext>
            </a:extLst>
          </p:cNvPr>
          <p:cNvGraphicFramePr>
            <a:graphicFrameLocks/>
          </p:cNvGraphicFramePr>
          <p:nvPr>
            <p:extLst>
              <p:ext uri="{D42A27DB-BD31-4B8C-83A1-F6EECF244321}">
                <p14:modId xmlns:p14="http://schemas.microsoft.com/office/powerpoint/2010/main" val="147787053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6" descr="A bar chart showing the question scores for sites within your trust. The colour of the chart corresponds with the legend above.">
            <a:extLst>
              <a:ext uri="{FF2B5EF4-FFF2-40B4-BE49-F238E27FC236}">
                <a16:creationId xmlns:a16="http://schemas.microsoft.com/office/drawing/2014/main" id="{FF42015B-33BF-E989-25B4-D16ABEC62432}"/>
              </a:ext>
            </a:extLst>
          </p:cNvPr>
          <p:cNvGraphicFramePr>
            <a:graphicFrameLocks/>
          </p:cNvGraphicFramePr>
          <p:nvPr>
            <p:extLst>
              <p:ext uri="{D42A27DB-BD31-4B8C-83A1-F6EECF244321}">
                <p14:modId xmlns:p14="http://schemas.microsoft.com/office/powerpoint/2010/main" val="1729316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991276A-1BEA-C6A9-64E6-F79606277F3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itle 39">
            <a:extLst>
              <a:ext uri="{FF2B5EF4-FFF2-40B4-BE49-F238E27FC236}">
                <a16:creationId xmlns:a16="http://schemas.microsoft.com/office/drawing/2014/main" id="{D634105B-EFBA-7354-74D8-5F98A16A02A7}"/>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1" name="TextBox 10">
            <a:extLst>
              <a:ext uri="{FF2B5EF4-FFF2-40B4-BE49-F238E27FC236}">
                <a16:creationId xmlns:a16="http://schemas.microsoft.com/office/drawing/2014/main" id="{F7A3E263-7987-CA9F-B21E-76F25E6A6514}"/>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5" name="TextBox 14">
            <a:extLst>
              <a:ext uri="{FF2B5EF4-FFF2-40B4-BE49-F238E27FC236}">
                <a16:creationId xmlns:a16="http://schemas.microsoft.com/office/drawing/2014/main" id="{B6757B55-8C8B-0C4A-DE7C-88A47AD16A48}"/>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96506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Q27. Did you feel able to talk to members of hospital staff about your worries and fears?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Q28. Were you given enough privacy when being examined or treated?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7" descr="A bar chart showing the question scores for sites within your trust. The colour of the chart corresponds with the legend above.">
            <a:extLst>
              <a:ext uri="{FF2B5EF4-FFF2-40B4-BE49-F238E27FC236}">
                <a16:creationId xmlns:a16="http://schemas.microsoft.com/office/drawing/2014/main" id="{C2F22F60-4FF2-68EF-69BD-5E779B00D0F9}"/>
              </a:ext>
            </a:extLst>
          </p:cNvPr>
          <p:cNvGraphicFramePr>
            <a:graphicFrameLocks/>
          </p:cNvGraphicFramePr>
          <p:nvPr>
            <p:extLst>
              <p:ext uri="{D42A27DB-BD31-4B8C-83A1-F6EECF244321}">
                <p14:modId xmlns:p14="http://schemas.microsoft.com/office/powerpoint/2010/main" val="225767248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8" descr="A bar chart showing the question scores for sites within your trust. The colour of the chart corresponds with the legend above.">
            <a:extLst>
              <a:ext uri="{FF2B5EF4-FFF2-40B4-BE49-F238E27FC236}">
                <a16:creationId xmlns:a16="http://schemas.microsoft.com/office/drawing/2014/main" id="{C7C1952C-BD11-5FD1-AD1A-8594217B5EA1}"/>
              </a:ext>
            </a:extLst>
          </p:cNvPr>
          <p:cNvGraphicFramePr>
            <a:graphicFrameLocks/>
          </p:cNvGraphicFramePr>
          <p:nvPr>
            <p:extLst>
              <p:ext uri="{D42A27DB-BD31-4B8C-83A1-F6EECF244321}">
                <p14:modId xmlns:p14="http://schemas.microsoft.com/office/powerpoint/2010/main" val="375172543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55BA585B-EED1-D868-E4E1-390887E7477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D0AAA058-051B-C1D4-E3D9-6B6BD39D81B9}"/>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B48A9247-5130-0F05-E616-677434937A2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F08025D-519D-477E-1B25-03F8E71BEE8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53263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Q29. Do you think the hospital staff did everything they could to help control your pain?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Q30. Were you able to get a member of staff to help you when you needed attention?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9" descr="A bar chart showing the question scores for sites within your trust. The colour of the chart corresponds with the legend above.">
            <a:extLst>
              <a:ext uri="{FF2B5EF4-FFF2-40B4-BE49-F238E27FC236}">
                <a16:creationId xmlns:a16="http://schemas.microsoft.com/office/drawing/2014/main" id="{043A83FE-41EE-E53F-1142-480A6575D0E3}"/>
              </a:ext>
            </a:extLst>
          </p:cNvPr>
          <p:cNvGraphicFramePr>
            <a:graphicFrameLocks/>
          </p:cNvGraphicFramePr>
          <p:nvPr>
            <p:extLst>
              <p:ext uri="{D42A27DB-BD31-4B8C-83A1-F6EECF244321}">
                <p14:modId xmlns:p14="http://schemas.microsoft.com/office/powerpoint/2010/main" val="95591548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0" descr="A bar chart showing the question scores for sites within your trust. The colour of the chart corresponds with the legend above.">
            <a:extLst>
              <a:ext uri="{FF2B5EF4-FFF2-40B4-BE49-F238E27FC236}">
                <a16:creationId xmlns:a16="http://schemas.microsoft.com/office/drawing/2014/main" id="{97BCB92A-8A47-95D3-7F7D-29859DD1DEBC}"/>
              </a:ext>
            </a:extLst>
          </p:cNvPr>
          <p:cNvGraphicFramePr>
            <a:graphicFrameLocks/>
          </p:cNvGraphicFramePr>
          <p:nvPr>
            <p:extLst>
              <p:ext uri="{D42A27DB-BD31-4B8C-83A1-F6EECF244321}">
                <p14:modId xmlns:p14="http://schemas.microsoft.com/office/powerpoint/2010/main" val="259755131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FD3DE52-13AB-858A-F84B-A7BD00C2D84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64491267-C8A3-C8B6-01DC-1ADC68DC591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AB26442D-5A58-FCC8-161F-3EB1515EE811}"/>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8C8422BF-FE60-2520-1BD9-9D9860292D7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54530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a:t>Using the survey results</a:t>
            </a:r>
          </a:p>
        </p:txBody>
      </p:sp>
      <p:sp>
        <p:nvSpPr>
          <p:cNvPr id="3" name="TextBox 2">
            <a:extLst>
              <a:ext uri="{FF2B5EF4-FFF2-40B4-BE49-F238E27FC236}">
                <a16:creationId xmlns:a16="http://schemas.microsoft.com/office/drawing/2014/main" id="{6E1CA1A3-8B5B-44F5-8622-08BD2914E737}"/>
              </a:ext>
            </a:extLst>
          </p:cNvPr>
          <p:cNvSpPr txBox="1"/>
          <p:nvPr/>
        </p:nvSpPr>
        <p:spPr>
          <a:xfrm>
            <a:off x="515938" y="1196975"/>
            <a:ext cx="11417697" cy="5295900"/>
          </a:xfrm>
          <a:prstGeom prst="rect">
            <a:avLst/>
          </a:prstGeom>
          <a:noFill/>
        </p:spPr>
        <p:txBody>
          <a:bodyPr wrap="square" numCol="3" spcCol="180000" rtlCol="0">
            <a:normAutofit lnSpcReduction="10000"/>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Navigating this report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report is split into six sections: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Background and methodology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provides information about the survey programme, how the survey is run, and how to interpret the data.</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Headline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Scoring and benchmarking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Section score slides also include a comparison with other trusts in your region. It may be helpful to compare yourself with regional trusts, so you can learn from and share learnings with trusts in your area who care for similar populations.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Internal benchmarking may be helpful so you can compare sites within your organisation, sharing best practice within the trust and identifying any sites that may need attention.</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200" b="1" dirty="0">
                <a:solidFill>
                  <a:prstClr val="black"/>
                </a:solidFill>
                <a:latin typeface="Arial" panose="020B0604020202020204" pitchFamily="34" charset="0"/>
                <a:cs typeface="Arial" panose="020B0604020202020204" pitchFamily="34" charset="0"/>
              </a:rPr>
              <a:t>Change</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over time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your trust’s mean score for each evaluative question </a:t>
            </a:r>
            <a:r>
              <a:rPr lang="en-GB" sz="1200" dirty="0">
                <a:solidFill>
                  <a:prstClr val="black"/>
                </a:solidFill>
                <a:latin typeface="Arial" panose="020B0604020202020204" pitchFamily="34" charset="0"/>
                <a:cs typeface="Arial" panose="020B0604020202020204" pitchFamily="34" charset="0"/>
              </a:rPr>
              <a:t>across survey years,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2021, 2022, 2023 and 2024. Significance test tables, below the</a:t>
            </a:r>
            <a:r>
              <a:rPr lang="en-GB" sz="1200" dirty="0">
                <a:solidFill>
                  <a:prstClr val="black"/>
                </a:solidFill>
                <a:latin typeface="Arial" panose="020B0604020202020204" pitchFamily="34" charset="0"/>
                <a:cs typeface="Arial" panose="020B0604020202020204" pitchFamily="34" charset="0"/>
              </a:rPr>
              <a:t> chart,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allows you to see if your trust has made statistically significant improvements between survey years. </a:t>
            </a:r>
          </a:p>
          <a:p>
            <a:pPr marL="172800" indent="-172800">
              <a:spcBef>
                <a:spcPts val="600"/>
              </a:spcBef>
              <a:spcAft>
                <a:spcPts val="600"/>
              </a:spcAft>
              <a:buFont typeface="Arial" panose="020B0604020202020204" pitchFamily="34" charset="0"/>
              <a:buChar cha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to interpret the graphs in this report</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several types of graphs in this report which show how the score for your trust compares to the scores achieved by all trusts that took part in the survey.</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two chart types used in the section ‘Scoring and Benchmarking’ use the ‘expected range’ technique to show results. For information on how to interpret these graphs, please refer to the</a:t>
            </a:r>
            <a:r>
              <a:rPr lang="en-GB" sz="1200" dirty="0">
                <a:solidFill>
                  <a:prstClr val="black"/>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hlinkClick r:id="rId3" action="ppaction://hlinksldjump"/>
              </a:rPr>
              <a:t>How to interpret benchmarking in this report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national results; technical document: </a:t>
            </a:r>
            <a:r>
              <a:rPr kumimoji="0" lang="en-GB"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www.cqc.org.uk/inpatientsurvey</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and trust-level data for all trusts who took part in the 2024 Adult Inpatient Survey: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https://nhssurveys.org/surveys/survey/02-adults-inpatients/year/2024/</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NHS Patient Survey Programme, including results from other surveys: </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www.cqc.org.uk/content/surveys</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the CQC monitors hospitals: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www.cqc.org.uk/what-we-do/how-we-use-information/monitoring-nhs-acute-hospitals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3879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A77E4-6618-C5CA-DB0F-0D71DFAB6EC2}"/>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C4BEAC72-405B-E6A3-A797-A5E9BCF89E9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9BE4216B-A9F9-6C9E-707B-778543ADCA4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F2FC313F-4027-D4FC-569F-79FC475D8999}"/>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a:t>
            </a:r>
            <a:r>
              <a:rPr lang="en-GB" sz="1400" b="1" dirty="0">
                <a:solidFill>
                  <a:srgbClr val="6D276A"/>
                </a:solidFill>
                <a:latin typeface="Arial"/>
                <a:ea typeface="+mj-ea"/>
                <a:cs typeface="+mj-cs"/>
              </a:rPr>
              <a:t>1_1</a:t>
            </a:r>
            <a:r>
              <a:rPr kumimoji="0" lang="en-GB" sz="1400" b="1" i="0" u="none" strike="noStrike" kern="1200" cap="none" spc="0" normalizeH="0" baseline="0" noProof="0" dirty="0">
                <a:ln>
                  <a:noFill/>
                </a:ln>
                <a:solidFill>
                  <a:srgbClr val="6D276A"/>
                </a:solidFill>
                <a:effectLst/>
                <a:uLnTx/>
                <a:uFillTx/>
                <a:latin typeface="Arial"/>
                <a:ea typeface="+mj-ea"/>
                <a:cs typeface="+mj-cs"/>
              </a:rPr>
              <a:t>. Thinking about your care and treatment, did hospital staff take into account the following individual needs? Language needs (e.g. translation, braille)</a:t>
            </a:r>
          </a:p>
        </p:txBody>
      </p:sp>
      <p:sp>
        <p:nvSpPr>
          <p:cNvPr id="22" name="TextBox 21">
            <a:extLst>
              <a:ext uri="{FF2B5EF4-FFF2-40B4-BE49-F238E27FC236}">
                <a16:creationId xmlns:a16="http://schemas.microsoft.com/office/drawing/2014/main" id="{5E1FB3DC-ABEB-E028-2110-CF9E87052C8B}"/>
              </a:ext>
            </a:extLst>
          </p:cNvPr>
          <p:cNvSpPr txBox="1"/>
          <p:nvPr/>
        </p:nvSpPr>
        <p:spPr>
          <a:xfrm>
            <a:off x="132075" y="1982268"/>
            <a:ext cx="5805767" cy="646331"/>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a:t>
            </a:r>
            <a:r>
              <a:rPr lang="en-US" sz="1200" dirty="0">
                <a:solidFill>
                  <a:prstClr val="black"/>
                </a:solidFill>
                <a:latin typeface="Arial" panose="020B0604020202020204" pitchFamily="34" charset="0"/>
                <a:ea typeface="+mj-ea"/>
                <a:cs typeface="+mj-cs"/>
              </a:rPr>
              <a:t> mean score has been produced to enable trusts to monitor their trust and sites performance internally.</a:t>
            </a:r>
          </a:p>
          <a:p>
            <a:endParaRPr lang="en-GB" sz="1200" dirty="0">
              <a:solidFill>
                <a:prstClr val="black"/>
              </a:solidFill>
              <a:latin typeface="Arial" panose="020B0604020202020204" pitchFamily="34" charset="0"/>
              <a:ea typeface="+mj-ea"/>
              <a:cs typeface="+mj-cs"/>
            </a:endParaRPr>
          </a:p>
        </p:txBody>
      </p:sp>
      <p:sp>
        <p:nvSpPr>
          <p:cNvPr id="4" name="Title 4">
            <a:extLst>
              <a:ext uri="{FF2B5EF4-FFF2-40B4-BE49-F238E27FC236}">
                <a16:creationId xmlns:a16="http://schemas.microsoft.com/office/drawing/2014/main" id="{4C6A4DE1-38D5-55D5-4EF0-78664069ABB3}"/>
              </a:ext>
            </a:extLst>
          </p:cNvPr>
          <p:cNvSpPr>
            <a:spLocks/>
          </p:cNvSpPr>
          <p:nvPr/>
        </p:nvSpPr>
        <p:spPr>
          <a:xfrm>
            <a:off x="6211211" y="1013496"/>
            <a:ext cx="5808877" cy="617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US" sz="1400" b="1" i="0" u="none" strike="noStrike" kern="1200" cap="none" spc="0" normalizeH="0" baseline="0" noProof="0" dirty="0">
                <a:ln>
                  <a:noFill/>
                </a:ln>
                <a:solidFill>
                  <a:srgbClr val="6D276A"/>
                </a:solidFill>
                <a:effectLst/>
                <a:uLnTx/>
                <a:uFillTx/>
                <a:latin typeface="Arial"/>
                <a:ea typeface="+mj-ea"/>
                <a:cs typeface="+mj-cs"/>
              </a:rPr>
              <a:t>Q31_2. Thinking about your care and treatment, did hospital staff take into account the following individual needs? </a:t>
            </a:r>
            <a:r>
              <a:rPr lang="en-US" sz="1400" b="1" dirty="0">
                <a:solidFill>
                  <a:srgbClr val="6D276A"/>
                </a:solidFill>
                <a:latin typeface="Arial"/>
                <a:ea typeface="+mj-ea"/>
                <a:cs typeface="+mj-cs"/>
              </a:rPr>
              <a:t>Cultural</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a:t>
            </a:r>
            <a:r>
              <a:rPr lang="en-US" sz="1400" b="1" dirty="0">
                <a:solidFill>
                  <a:srgbClr val="6D276A"/>
                </a:solidFill>
                <a:latin typeface="Arial"/>
                <a:ea typeface="+mj-ea"/>
                <a:cs typeface="+mj-cs"/>
              </a:rPr>
              <a:t>same gender staff</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p>
          <a:p>
            <a:pPr>
              <a:lnSpc>
                <a:spcPct val="90000"/>
              </a:lnSpc>
              <a:spcBef>
                <a:spcPct val="0"/>
              </a:spcBef>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5" name="TextBox 14">
            <a:extLst>
              <a:ext uri="{FF2B5EF4-FFF2-40B4-BE49-F238E27FC236}">
                <a16:creationId xmlns:a16="http://schemas.microsoft.com/office/drawing/2014/main" id="{78CA7EBB-3E82-DAF1-F20F-A069D5AE0BC2}"/>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 name="TextBox 1">
            <a:extLst>
              <a:ext uri="{FF2B5EF4-FFF2-40B4-BE49-F238E27FC236}">
                <a16:creationId xmlns:a16="http://schemas.microsoft.com/office/drawing/2014/main" id="{B24FB5AD-1328-3721-F3B1-96432128A136}"/>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3" name="TextBox 2">
            <a:extLst>
              <a:ext uri="{FF2B5EF4-FFF2-40B4-BE49-F238E27FC236}">
                <a16:creationId xmlns:a16="http://schemas.microsoft.com/office/drawing/2014/main" id="{210476A5-A10C-099F-A554-06B7D4A8C2F0}"/>
              </a:ext>
            </a:extLst>
          </p:cNvPr>
          <p:cNvSpPr txBox="1"/>
          <p:nvPr/>
        </p:nvSpPr>
        <p:spPr>
          <a:xfrm>
            <a:off x="6340297"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7" name="Title 39">
            <a:extLst>
              <a:ext uri="{FF2B5EF4-FFF2-40B4-BE49-F238E27FC236}">
                <a16:creationId xmlns:a16="http://schemas.microsoft.com/office/drawing/2014/main" id="{97739543-55AC-0A23-893C-FA11CFC051BA}"/>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itle 39">
            <a:extLst>
              <a:ext uri="{FF2B5EF4-FFF2-40B4-BE49-F238E27FC236}">
                <a16:creationId xmlns:a16="http://schemas.microsoft.com/office/drawing/2014/main" id="{73C77722-C77E-FCE6-5AE3-3FC58D2133B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12" name="TextBox 11">
            <a:extLst>
              <a:ext uri="{FF2B5EF4-FFF2-40B4-BE49-F238E27FC236}">
                <a16:creationId xmlns:a16="http://schemas.microsoft.com/office/drawing/2014/main" id="{30BFE7D6-DFEF-723E-A4A6-D0B586DF1FB7}"/>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extBox 12">
            <a:extLst>
              <a:ext uri="{FF2B5EF4-FFF2-40B4-BE49-F238E27FC236}">
                <a16:creationId xmlns:a16="http://schemas.microsoft.com/office/drawing/2014/main" id="{BA2EAD63-D804-8FA9-1988-5B3863382AD5}"/>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6" name="Title 6">
            <a:extLst>
              <a:ext uri="{FF2B5EF4-FFF2-40B4-BE49-F238E27FC236}">
                <a16:creationId xmlns:a16="http://schemas.microsoft.com/office/drawing/2014/main" id="{6926F867-30BD-09AB-A2A3-4DF766A96FEC}"/>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9" name="Title 6">
            <a:extLst>
              <a:ext uri="{FF2B5EF4-FFF2-40B4-BE49-F238E27FC236}">
                <a16:creationId xmlns:a16="http://schemas.microsoft.com/office/drawing/2014/main" id="{5BC4D460-4FB7-E2CA-FC1C-29B403C9BA2E}"/>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3" name="Q31_2" descr="A bar chart showing the question scores for sites within your trust. The colour of the chart corresponds with the legend above.">
            <a:extLst>
              <a:ext uri="{FF2B5EF4-FFF2-40B4-BE49-F238E27FC236}">
                <a16:creationId xmlns:a16="http://schemas.microsoft.com/office/drawing/2014/main" id="{C309EB32-95DC-3BC7-4EA6-EAC9717136A2}"/>
              </a:ext>
            </a:extLst>
          </p:cNvPr>
          <p:cNvGraphicFramePr>
            <a:graphicFrameLocks/>
          </p:cNvGraphicFramePr>
          <p:nvPr>
            <p:extLst>
              <p:ext uri="{D42A27DB-BD31-4B8C-83A1-F6EECF244321}">
                <p14:modId xmlns:p14="http://schemas.microsoft.com/office/powerpoint/2010/main" val="2273880727"/>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1_1" descr="A bar chart showing the question scores for sites within your trust. The colour of the chart corresponds with the legend above.">
            <a:extLst>
              <a:ext uri="{FF2B5EF4-FFF2-40B4-BE49-F238E27FC236}">
                <a16:creationId xmlns:a16="http://schemas.microsoft.com/office/drawing/2014/main" id="{62E7E50A-0A8F-E9B0-A062-6C7063A88E70}"/>
              </a:ext>
            </a:extLst>
          </p:cNvPr>
          <p:cNvGraphicFramePr>
            <a:graphicFrameLocks/>
          </p:cNvGraphicFramePr>
          <p:nvPr>
            <p:extLst>
              <p:ext uri="{D42A27DB-BD31-4B8C-83A1-F6EECF244321}">
                <p14:modId xmlns:p14="http://schemas.microsoft.com/office/powerpoint/2010/main" val="3105698699"/>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598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C50AF-576E-641E-8F13-49149541A56F}"/>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4F6F72A4-C768-46D2-8CF8-6B2775B770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18315C07-D99C-C800-5A52-B449A46DF8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BE14922-CB1C-A597-7C6F-E14439B9692E}"/>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Q31_4. Thinking about your care and treatment, did hospital staff take into account the following individual needs? </a:t>
            </a:r>
            <a:r>
              <a:rPr lang="en-GB" sz="1400" b="1" dirty="0">
                <a:solidFill>
                  <a:srgbClr val="6D276A"/>
                </a:solidFill>
                <a:latin typeface="Arial"/>
                <a:ea typeface="+mj-ea"/>
                <a:cs typeface="+mj-cs"/>
              </a:rPr>
              <a:t>Accessibility</a:t>
            </a:r>
            <a:r>
              <a:rPr kumimoji="0" lang="en-GB" sz="1400" b="1" i="0" u="none" strike="noStrike" kern="1200" cap="none" spc="0" normalizeH="0" baseline="0" noProof="0" dirty="0">
                <a:ln>
                  <a:noFill/>
                </a:ln>
                <a:solidFill>
                  <a:srgbClr val="6D276A"/>
                </a:solidFill>
                <a:effectLst/>
                <a:uLnTx/>
                <a:uFillTx/>
                <a:latin typeface="Arial"/>
                <a:ea typeface="+mj-ea"/>
                <a:cs typeface="+mj-cs"/>
              </a:rPr>
              <a:t> needs (e.g. </a:t>
            </a:r>
            <a:r>
              <a:rPr lang="en-GB" sz="1400" b="1" dirty="0">
                <a:solidFill>
                  <a:srgbClr val="6D276A"/>
                </a:solidFill>
                <a:latin typeface="Arial"/>
                <a:ea typeface="+mj-ea"/>
                <a:cs typeface="+mj-cs"/>
              </a:rPr>
              <a:t>mobility needs, room adaptations</a:t>
            </a:r>
            <a:r>
              <a:rPr kumimoji="0" lang="en-GB" sz="1400" b="1" i="0" u="none" strike="noStrike" kern="1200" cap="none" spc="0" normalizeH="0" baseline="0" noProof="0" dirty="0">
                <a:ln>
                  <a:noFill/>
                </a:ln>
                <a:solidFill>
                  <a:srgbClr val="6D276A"/>
                </a:solidFill>
                <a:effectLst/>
                <a:uLnTx/>
                <a:uFillTx/>
                <a:latin typeface="Arial"/>
                <a:ea typeface="+mj-ea"/>
                <a:cs typeface="+mj-cs"/>
              </a:rPr>
              <a:t>)</a:t>
            </a:r>
          </a:p>
        </p:txBody>
      </p:sp>
      <p:sp>
        <p:nvSpPr>
          <p:cNvPr id="22" name="TextBox 21">
            <a:extLst>
              <a:ext uri="{FF2B5EF4-FFF2-40B4-BE49-F238E27FC236}">
                <a16:creationId xmlns:a16="http://schemas.microsoft.com/office/drawing/2014/main" id="{FA5745A8-CD62-9EBE-40DA-D9DEC3ACED77}"/>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4" name="Title 4">
            <a:extLst>
              <a:ext uri="{FF2B5EF4-FFF2-40B4-BE49-F238E27FC236}">
                <a16:creationId xmlns:a16="http://schemas.microsoft.com/office/drawing/2014/main" id="{2D9D4179-D1AA-68BE-222E-44711DD9918A}"/>
              </a:ext>
            </a:extLst>
          </p:cNvPr>
          <p:cNvSpPr>
            <a:spLocks/>
          </p:cNvSpPr>
          <p:nvPr/>
        </p:nvSpPr>
        <p:spPr>
          <a:xfrm>
            <a:off x="6206805" y="1013497"/>
            <a:ext cx="5808877" cy="6176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Q31_5. </a:t>
            </a:r>
            <a:r>
              <a:rPr kumimoji="0" lang="en-US" sz="1400" b="1" i="0" u="none" strike="noStrike" kern="1200" cap="none" spc="0" normalizeH="0" baseline="0" noProof="0" dirty="0">
                <a:ln>
                  <a:noFill/>
                </a:ln>
                <a:solidFill>
                  <a:srgbClr val="6D276A"/>
                </a:solidFill>
                <a:effectLst/>
                <a:uLnTx/>
                <a:uFillTx/>
                <a:latin typeface="Arial"/>
                <a:ea typeface="+mj-ea"/>
                <a:cs typeface="+mj-cs"/>
              </a:rPr>
              <a:t>Thinking about your care and treatment, did hospital staff take into account the following individual needs? </a:t>
            </a:r>
            <a:r>
              <a:rPr lang="en-US" sz="1400" b="1" dirty="0">
                <a:solidFill>
                  <a:srgbClr val="6D276A"/>
                </a:solidFill>
                <a:latin typeface="Arial"/>
                <a:ea typeface="+mj-ea"/>
                <a:cs typeface="+mj-cs"/>
              </a:rPr>
              <a:t>Dietary</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medical, allergy, vegan)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39">
            <a:extLst>
              <a:ext uri="{FF2B5EF4-FFF2-40B4-BE49-F238E27FC236}">
                <a16:creationId xmlns:a16="http://schemas.microsoft.com/office/drawing/2014/main" id="{16125001-EE09-EB9B-C403-8EB8F699B007}"/>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7" name="Title 39">
            <a:extLst>
              <a:ext uri="{FF2B5EF4-FFF2-40B4-BE49-F238E27FC236}">
                <a16:creationId xmlns:a16="http://schemas.microsoft.com/office/drawing/2014/main" id="{F9D779A1-8CE6-BF77-9DE5-8753B2958925}"/>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extBox 7">
            <a:extLst>
              <a:ext uri="{FF2B5EF4-FFF2-40B4-BE49-F238E27FC236}">
                <a16:creationId xmlns:a16="http://schemas.microsoft.com/office/drawing/2014/main" id="{CE3330EA-D758-5910-E4B8-6DF65C624820}"/>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11" name="TextBox 10">
            <a:extLst>
              <a:ext uri="{FF2B5EF4-FFF2-40B4-BE49-F238E27FC236}">
                <a16:creationId xmlns:a16="http://schemas.microsoft.com/office/drawing/2014/main" id="{2F28E48D-6ED2-0DB6-6B55-6ACDDC0CAFF6}"/>
              </a:ext>
            </a:extLst>
          </p:cNvPr>
          <p:cNvSpPr txBox="1"/>
          <p:nvPr/>
        </p:nvSpPr>
        <p:spPr>
          <a:xfrm>
            <a:off x="6327966"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24" name="TextBox 23">
            <a:extLst>
              <a:ext uri="{FF2B5EF4-FFF2-40B4-BE49-F238E27FC236}">
                <a16:creationId xmlns:a16="http://schemas.microsoft.com/office/drawing/2014/main" id="{67A8B2FE-F0F1-EE1B-51EC-D3BE7EBC49B8}"/>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6" name="TextBox 25">
            <a:extLst>
              <a:ext uri="{FF2B5EF4-FFF2-40B4-BE49-F238E27FC236}">
                <a16:creationId xmlns:a16="http://schemas.microsoft.com/office/drawing/2014/main" id="{433671DE-D835-6B5A-92C4-D74019CD653E}"/>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7" name="TextBox 26">
            <a:extLst>
              <a:ext uri="{FF2B5EF4-FFF2-40B4-BE49-F238E27FC236}">
                <a16:creationId xmlns:a16="http://schemas.microsoft.com/office/drawing/2014/main" id="{62776A98-84EB-1090-A97F-3595FD2FF172}"/>
              </a:ext>
            </a:extLst>
          </p:cNvPr>
          <p:cNvSpPr txBox="1"/>
          <p:nvPr/>
        </p:nvSpPr>
        <p:spPr>
          <a:xfrm>
            <a:off x="632796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8" name="Title 6">
            <a:extLst>
              <a:ext uri="{FF2B5EF4-FFF2-40B4-BE49-F238E27FC236}">
                <a16:creationId xmlns:a16="http://schemas.microsoft.com/office/drawing/2014/main" id="{BA0EB005-582D-90AE-7263-0418AF63F65B}"/>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9" name="Title 6">
            <a:extLst>
              <a:ext uri="{FF2B5EF4-FFF2-40B4-BE49-F238E27FC236}">
                <a16:creationId xmlns:a16="http://schemas.microsoft.com/office/drawing/2014/main" id="{3D31DECB-E1DD-8A76-7375-AD59651240B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3" name="Q31_4" descr="A bar chart showing the question scores for sites within your trust. The colour of the chart corresponds with the legend above.">
            <a:extLst>
              <a:ext uri="{FF2B5EF4-FFF2-40B4-BE49-F238E27FC236}">
                <a16:creationId xmlns:a16="http://schemas.microsoft.com/office/drawing/2014/main" id="{F9225E2F-B94F-0C93-DB3E-B34A5603FFD9}"/>
              </a:ext>
            </a:extLst>
          </p:cNvPr>
          <p:cNvGraphicFramePr>
            <a:graphicFrameLocks/>
          </p:cNvGraphicFramePr>
          <p:nvPr>
            <p:extLst>
              <p:ext uri="{D42A27DB-BD31-4B8C-83A1-F6EECF244321}">
                <p14:modId xmlns:p14="http://schemas.microsoft.com/office/powerpoint/2010/main" val="2164783074"/>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1_5" descr="A bar chart showing the question scores for sites within your trust. The colour of the chart corresponds with the legend above.">
            <a:extLst>
              <a:ext uri="{FF2B5EF4-FFF2-40B4-BE49-F238E27FC236}">
                <a16:creationId xmlns:a16="http://schemas.microsoft.com/office/drawing/2014/main" id="{7795FC06-FAB6-47C2-086F-736920ED065A}"/>
              </a:ext>
            </a:extLst>
          </p:cNvPr>
          <p:cNvGraphicFramePr>
            <a:graphicFrameLocks/>
          </p:cNvGraphicFramePr>
          <p:nvPr>
            <p:extLst>
              <p:ext uri="{D42A27DB-BD31-4B8C-83A1-F6EECF244321}">
                <p14:modId xmlns:p14="http://schemas.microsoft.com/office/powerpoint/2010/main" val="3540252435"/>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916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1D857-07D7-0CCA-7A99-3A39A4DD7B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9B3F4900-9EC8-77FE-F7A2-7BDCF2CD487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2309AAA5-A688-06E0-70A5-9F55C1A6284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E1A3C5A9-48DD-C382-2908-53A79380FC31}"/>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Q33. Before being admitted onto a virtual ward, did hospital staff give you information about the risks and benefits of continuing your treatment on a virtual ward?</a:t>
            </a:r>
          </a:p>
        </p:txBody>
      </p:sp>
      <p:sp>
        <p:nvSpPr>
          <p:cNvPr id="14" name="Title 6">
            <a:extLst>
              <a:ext uri="{FF2B5EF4-FFF2-40B4-BE49-F238E27FC236}">
                <a16:creationId xmlns:a16="http://schemas.microsoft.com/office/drawing/2014/main" id="{BB7D699E-E521-4430-9D79-2C3A312D092C}"/>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3E75C3EB-F08D-F784-870C-AF89A6E7C7B3}"/>
              </a:ext>
            </a:extLst>
          </p:cNvPr>
          <p:cNvGraphicFramePr>
            <a:graphicFrameLocks noGrp="1"/>
          </p:cNvGraphicFramePr>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C1FDDA4-DC30-CFC7-7D36-DC28D0DE0FC0}"/>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3" descr="A bar chart showing the question scores for sites within your trust. The colour of the chart corresponds with the legend above.">
            <a:extLst>
              <a:ext uri="{FF2B5EF4-FFF2-40B4-BE49-F238E27FC236}">
                <a16:creationId xmlns:a16="http://schemas.microsoft.com/office/drawing/2014/main" id="{4B9958CE-8562-6150-8125-2994DA365798}"/>
              </a:ext>
            </a:extLst>
          </p:cNvPr>
          <p:cNvGraphicFramePr>
            <a:graphicFrameLocks/>
          </p:cNvGraphicFramePr>
          <p:nvPr>
            <p:extLst>
              <p:ext uri="{D42A27DB-BD31-4B8C-83A1-F6EECF244321}">
                <p14:modId xmlns:p14="http://schemas.microsoft.com/office/powerpoint/2010/main" val="2273400124"/>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F3A459DE-1530-8680-C07D-EAC8A102E9B0}"/>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Q34. Were you given enough information about the care and treatment you would receive while on a virtual ward? </a:t>
            </a:r>
          </a:p>
        </p:txBody>
      </p:sp>
      <p:sp>
        <p:nvSpPr>
          <p:cNvPr id="3" name="Title 39">
            <a:extLst>
              <a:ext uri="{FF2B5EF4-FFF2-40B4-BE49-F238E27FC236}">
                <a16:creationId xmlns:a16="http://schemas.microsoft.com/office/drawing/2014/main" id="{24067B5F-7831-B5C3-7EB6-A5B602EE238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8. Virtual wards</a:t>
            </a:r>
          </a:p>
        </p:txBody>
      </p:sp>
      <p:sp>
        <p:nvSpPr>
          <p:cNvPr id="5" name="Title 39">
            <a:extLst>
              <a:ext uri="{FF2B5EF4-FFF2-40B4-BE49-F238E27FC236}">
                <a16:creationId xmlns:a16="http://schemas.microsoft.com/office/drawing/2014/main" id="{B12EB56E-192B-0951-DFE5-E2D7328C0FC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 Virtual wards</a:t>
            </a:r>
          </a:p>
        </p:txBody>
      </p:sp>
      <p:sp>
        <p:nvSpPr>
          <p:cNvPr id="6" name="TextBox 5">
            <a:extLst>
              <a:ext uri="{FF2B5EF4-FFF2-40B4-BE49-F238E27FC236}">
                <a16:creationId xmlns:a16="http://schemas.microsoft.com/office/drawing/2014/main" id="{479C195F-9915-8607-2798-6F31E74FFC88}"/>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7" name="TextBox 6">
            <a:extLst>
              <a:ext uri="{FF2B5EF4-FFF2-40B4-BE49-F238E27FC236}">
                <a16:creationId xmlns:a16="http://schemas.microsoft.com/office/drawing/2014/main" id="{6E8977C7-79DD-11D9-46AF-34C1A2B7FAE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8" name="Title 6">
            <a:extLst>
              <a:ext uri="{FF2B5EF4-FFF2-40B4-BE49-F238E27FC236}">
                <a16:creationId xmlns:a16="http://schemas.microsoft.com/office/drawing/2014/main" id="{2C102E10-0892-3697-216D-679ACD8A4F3F}"/>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2" name="Table 3" descr="A chart key showing the expected range benchmark bandings.">
            <a:extLst>
              <a:ext uri="{FF2B5EF4-FFF2-40B4-BE49-F238E27FC236}">
                <a16:creationId xmlns:a16="http://schemas.microsoft.com/office/drawing/2014/main" id="{98F0AD53-D953-E2AA-9874-67293E7B37E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3" name="TextBox 12">
            <a:extLst>
              <a:ext uri="{FF2B5EF4-FFF2-40B4-BE49-F238E27FC236}">
                <a16:creationId xmlns:a16="http://schemas.microsoft.com/office/drawing/2014/main" id="{CCD8225B-6EA6-D3A9-0EC1-00F8433881F8}"/>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0" name="Q34" descr="A bar chart showing the question scores for sites within your trust. The colour of the chart corresponds with the legend above.">
            <a:extLst>
              <a:ext uri="{FF2B5EF4-FFF2-40B4-BE49-F238E27FC236}">
                <a16:creationId xmlns:a16="http://schemas.microsoft.com/office/drawing/2014/main" id="{8AE53893-46C0-8FDC-B8C9-12370A4B854F}"/>
              </a:ext>
            </a:extLst>
          </p:cNvPr>
          <p:cNvGraphicFramePr>
            <a:graphicFrameLocks/>
          </p:cNvGraphicFramePr>
          <p:nvPr>
            <p:extLst>
              <p:ext uri="{D42A27DB-BD31-4B8C-83A1-F6EECF244321}">
                <p14:modId xmlns:p14="http://schemas.microsoft.com/office/powerpoint/2010/main" val="74528154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93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Q35. To what extent did staff involve you in decisions about leaving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41819956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5" descr="A bar chart showing the question scores for sites within your trust. The colour of the chart corresponds with the legend above.">
            <a:extLst>
              <a:ext uri="{FF2B5EF4-FFF2-40B4-BE49-F238E27FC236}">
                <a16:creationId xmlns:a16="http://schemas.microsoft.com/office/drawing/2014/main" id="{FDC0AA24-66DB-9F25-9B7F-63EF72A91695}"/>
              </a:ext>
            </a:extLst>
          </p:cNvPr>
          <p:cNvGraphicFramePr>
            <a:graphicFrameLocks/>
          </p:cNvGraphicFramePr>
          <p:nvPr>
            <p:extLst>
              <p:ext uri="{D42A27DB-BD31-4B8C-83A1-F6EECF244321}">
                <p14:modId xmlns:p14="http://schemas.microsoft.com/office/powerpoint/2010/main" val="897003808"/>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Q36. To what extent did hospital staff involve your family or carers in discussions about you leaving the hospital?</a:t>
            </a:r>
          </a:p>
        </p:txBody>
      </p:sp>
      <p:sp>
        <p:nvSpPr>
          <p:cNvPr id="3" name="TextBox 2">
            <a:extLst>
              <a:ext uri="{FF2B5EF4-FFF2-40B4-BE49-F238E27FC236}">
                <a16:creationId xmlns:a16="http://schemas.microsoft.com/office/drawing/2014/main" id="{C2A01970-0398-2FB7-7B0F-8D26D6738AE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8CBA371-2823-1A34-0CFA-4FDD7D2E15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DA443DBE-D7FA-171C-627B-13704829B8E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29E96FCB-3F42-7E91-9416-983CF80C9A7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7" name="Title 6">
            <a:extLst>
              <a:ext uri="{FF2B5EF4-FFF2-40B4-BE49-F238E27FC236}">
                <a16:creationId xmlns:a16="http://schemas.microsoft.com/office/drawing/2014/main" id="{33A0DF76-CC35-6996-8788-98FE008C63A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8" name="Table 3" descr="A chart key showing the expected range benchmark bandings.">
            <a:extLst>
              <a:ext uri="{FF2B5EF4-FFF2-40B4-BE49-F238E27FC236}">
                <a16:creationId xmlns:a16="http://schemas.microsoft.com/office/drawing/2014/main" id="{881966F2-10CF-309A-DC1D-B08928EB23F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9" name="TextBox 28">
            <a:extLst>
              <a:ext uri="{FF2B5EF4-FFF2-40B4-BE49-F238E27FC236}">
                <a16:creationId xmlns:a16="http://schemas.microsoft.com/office/drawing/2014/main" id="{A5E62342-58C5-0650-E6A3-17C719AC3554}"/>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30" name="Q36" descr="A bar chart showing the question scores for sites within your trust. The colour of the chart corresponds with the legend above.">
            <a:extLst>
              <a:ext uri="{FF2B5EF4-FFF2-40B4-BE49-F238E27FC236}">
                <a16:creationId xmlns:a16="http://schemas.microsoft.com/office/drawing/2014/main" id="{B209BE4A-BCFC-F1A7-E7FB-642CE2498995}"/>
              </a:ext>
            </a:extLst>
          </p:cNvPr>
          <p:cNvGraphicFramePr>
            <a:graphicFrameLocks/>
          </p:cNvGraphicFramePr>
          <p:nvPr>
            <p:extLst>
              <p:ext uri="{D42A27DB-BD31-4B8C-83A1-F6EECF244321}">
                <p14:modId xmlns:p14="http://schemas.microsoft.com/office/powerpoint/2010/main" val="287292452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518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Q37. Did hospital staff discuss with you whether you would need any additional equipment in your home, or any changes to your home,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58379624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7" descr="A bar chart showing the question scores for sites within your trust. The colour of the chart corresponds with the legend above.">
            <a:extLst>
              <a:ext uri="{FF2B5EF4-FFF2-40B4-BE49-F238E27FC236}">
                <a16:creationId xmlns:a16="http://schemas.microsoft.com/office/drawing/2014/main" id="{929F46F4-6882-7A9E-069F-22C04C97B9F5}"/>
              </a:ext>
            </a:extLst>
          </p:cNvPr>
          <p:cNvGraphicFramePr>
            <a:graphicFrameLocks/>
          </p:cNvGraphicFramePr>
          <p:nvPr>
            <p:extLst>
              <p:ext uri="{D42A27DB-BD31-4B8C-83A1-F6EECF244321}">
                <p14:modId xmlns:p14="http://schemas.microsoft.com/office/powerpoint/2010/main" val="4153236635"/>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Q38. Were you given enough notice about when you were going to leave hospital?</a:t>
            </a:r>
          </a:p>
        </p:txBody>
      </p:sp>
      <p:sp>
        <p:nvSpPr>
          <p:cNvPr id="3" name="TextBox 2">
            <a:extLst>
              <a:ext uri="{FF2B5EF4-FFF2-40B4-BE49-F238E27FC236}">
                <a16:creationId xmlns:a16="http://schemas.microsoft.com/office/drawing/2014/main" id="{6DA79F62-E631-3F0B-69DC-8B19164052E2}"/>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46BDD076-24AF-411B-C74D-A87F8BAC22BA}"/>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E3B58DA9-9841-236A-A3F1-BBCF20EFC774}"/>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71E3DD1A-EA61-9BB2-FA4B-4B5F1F7BAFF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0104E9EA-1647-6858-AD84-E70495F0EF3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8AEFDD9F-2CD2-1081-090C-49BA79629C9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52965B83-1323-18B5-1EE2-C09E0EC91ECE}"/>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38" descr="A bar chart showing the question scores for sites within your trust. The colour of the chart corresponds with the legend above.">
            <a:extLst>
              <a:ext uri="{FF2B5EF4-FFF2-40B4-BE49-F238E27FC236}">
                <a16:creationId xmlns:a16="http://schemas.microsoft.com/office/drawing/2014/main" id="{70706749-EB23-7EC8-5730-5F77A7DA0CF5}"/>
              </a:ext>
            </a:extLst>
          </p:cNvPr>
          <p:cNvGraphicFramePr>
            <a:graphicFrameLocks/>
          </p:cNvGraphicFramePr>
          <p:nvPr>
            <p:extLst>
              <p:ext uri="{D42A27DB-BD31-4B8C-83A1-F6EECF244321}">
                <p14:modId xmlns:p14="http://schemas.microsoft.com/office/powerpoint/2010/main" val="395794421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708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Q39. Before you left the hospital, were you given any information about what you should or should not do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372272997"/>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9" descr="A bar chart showing the question scores for sites within your trust. The colour of the chart corresponds with the legend above.">
            <a:extLst>
              <a:ext uri="{FF2B5EF4-FFF2-40B4-BE49-F238E27FC236}">
                <a16:creationId xmlns:a16="http://schemas.microsoft.com/office/drawing/2014/main" id="{D48EB652-88B3-A8BA-0C77-4FE6B35EA0F9}"/>
              </a:ext>
            </a:extLst>
          </p:cNvPr>
          <p:cNvGraphicFramePr>
            <a:graphicFrameLocks/>
          </p:cNvGraphicFramePr>
          <p:nvPr>
            <p:extLst>
              <p:ext uri="{D42A27DB-BD31-4B8C-83A1-F6EECF244321}">
                <p14:modId xmlns:p14="http://schemas.microsoft.com/office/powerpoint/2010/main" val="218660827"/>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2929"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Q40. To what extent did you understand the information you were given about what you should or should not do after leaving</a:t>
            </a:r>
            <a:r>
              <a:rPr lang="en-GB" sz="1400" b="1" dirty="0">
                <a:solidFill>
                  <a:srgbClr val="6D276A"/>
                </a:solidFill>
                <a:latin typeface="Arial"/>
                <a:ea typeface="+mj-ea"/>
                <a:cs typeface="+mj-cs"/>
              </a:rPr>
              <a:t> the</a:t>
            </a:r>
            <a:r>
              <a:rPr kumimoji="0" lang="en-GB" sz="1400" b="1" i="0" u="none" strike="noStrike" kern="1200" cap="none" spc="0" normalizeH="0" baseline="0" noProof="0" dirty="0">
                <a:ln>
                  <a:noFill/>
                </a:ln>
                <a:solidFill>
                  <a:srgbClr val="6D276A"/>
                </a:solidFill>
                <a:effectLst/>
                <a:uLnTx/>
                <a:uFillTx/>
                <a:latin typeface="Arial"/>
                <a:ea typeface="+mj-ea"/>
                <a:cs typeface="+mj-cs"/>
              </a:rPr>
              <a:t> hospital?</a:t>
            </a:r>
          </a:p>
        </p:txBody>
      </p:sp>
      <p:sp>
        <p:nvSpPr>
          <p:cNvPr id="3" name="TextBox 2">
            <a:extLst>
              <a:ext uri="{FF2B5EF4-FFF2-40B4-BE49-F238E27FC236}">
                <a16:creationId xmlns:a16="http://schemas.microsoft.com/office/drawing/2014/main" id="{78D65DE5-8E32-5CF9-8B82-53370C9FC9C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C123700-5EE3-EDD0-84A4-1CB716F2D63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89DD9EA7-F8BA-B96C-D359-CDF4EBD2D12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B3E26669-1775-FACE-43E0-F6544F1C09B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E5456C73-9012-332D-B437-00909C680DF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F25711AE-5895-96FC-4B07-8B873441FCA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2FA8522-523F-7F27-3F27-40EDD5358565}"/>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0" descr="A bar chart showing the question scores for sites within your trust. The colour of the chart corresponds with the legend above.">
            <a:extLst>
              <a:ext uri="{FF2B5EF4-FFF2-40B4-BE49-F238E27FC236}">
                <a16:creationId xmlns:a16="http://schemas.microsoft.com/office/drawing/2014/main" id="{03BD5486-1F0A-76FA-36BA-8EB5B4E0D8B4}"/>
              </a:ext>
            </a:extLst>
          </p:cNvPr>
          <p:cNvGraphicFramePr>
            <a:graphicFrameLocks/>
          </p:cNvGraphicFramePr>
          <p:nvPr>
            <p:extLst>
              <p:ext uri="{D42A27DB-BD31-4B8C-83A1-F6EECF244321}">
                <p14:modId xmlns:p14="http://schemas.microsoft.com/office/powerpoint/2010/main" val="63863424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437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Q41. Thinking about any medicine you were to take at home, were you given any of the following?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475564711"/>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1" descr="A bar chart showing the question scores for sites within your trust. The colour of the chart corresponds with the legend above.">
            <a:extLst>
              <a:ext uri="{FF2B5EF4-FFF2-40B4-BE49-F238E27FC236}">
                <a16:creationId xmlns:a16="http://schemas.microsoft.com/office/drawing/2014/main" id="{646B2ABA-646C-166B-1311-3D687B8C782D}"/>
              </a:ext>
            </a:extLst>
          </p:cNvPr>
          <p:cNvGraphicFramePr>
            <a:graphicFrameLocks/>
          </p:cNvGraphicFramePr>
          <p:nvPr>
            <p:extLst>
              <p:ext uri="{D42A27DB-BD31-4B8C-83A1-F6EECF244321}">
                <p14:modId xmlns:p14="http://schemas.microsoft.com/office/powerpoint/2010/main" val="3263437397"/>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Q42. Before you left the hospital, did you know what would happen next with your care?</a:t>
            </a:r>
          </a:p>
        </p:txBody>
      </p:sp>
      <p:sp>
        <p:nvSpPr>
          <p:cNvPr id="3" name="TextBox 2">
            <a:extLst>
              <a:ext uri="{FF2B5EF4-FFF2-40B4-BE49-F238E27FC236}">
                <a16:creationId xmlns:a16="http://schemas.microsoft.com/office/drawing/2014/main" id="{4BB300EF-85FB-F9B5-6B93-7ABA2ABC589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DA9AEC5D-5F72-9FEE-C2AB-4FB1DE8007F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C57428AD-7895-E350-43E9-ED810F15DBB0}"/>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9406D46E-9DA9-3606-46F7-CFF462BF593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19FB0D38-8C04-031B-E0F3-EA21ED0D5CF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25AC6FF4-813F-AFFF-B067-6F0A44DD26DC}"/>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BAAB5CFF-8E52-5717-4662-14CC0AE400B1}"/>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2" descr="A bar chart showing the question scores for sites within your trust. The colour of the chart corresponds with the legend above.">
            <a:extLst>
              <a:ext uri="{FF2B5EF4-FFF2-40B4-BE49-F238E27FC236}">
                <a16:creationId xmlns:a16="http://schemas.microsoft.com/office/drawing/2014/main" id="{C492246E-2FE0-B9D2-C95D-675690166AA8}"/>
              </a:ext>
            </a:extLst>
          </p:cNvPr>
          <p:cNvGraphicFramePr>
            <a:graphicFrameLocks/>
          </p:cNvGraphicFramePr>
          <p:nvPr>
            <p:extLst>
              <p:ext uri="{D42A27DB-BD31-4B8C-83A1-F6EECF244321}">
                <p14:modId xmlns:p14="http://schemas.microsoft.com/office/powerpoint/2010/main" val="264691887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100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Q43. Did hospital staff tell you who to contact if you were worried about your condition or treatment after you left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752004124"/>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3" descr="A bar chart showing the question scores for sites within your trust. The colour of the chart corresponds with the legend above.">
            <a:extLst>
              <a:ext uri="{FF2B5EF4-FFF2-40B4-BE49-F238E27FC236}">
                <a16:creationId xmlns:a16="http://schemas.microsoft.com/office/drawing/2014/main" id="{EA636685-BB5D-EA1E-6926-A36CF0ABF5FE}"/>
              </a:ext>
            </a:extLst>
          </p:cNvPr>
          <p:cNvGraphicFramePr>
            <a:graphicFrameLocks/>
          </p:cNvGraphicFramePr>
          <p:nvPr>
            <p:extLst>
              <p:ext uri="{D42A27DB-BD31-4B8C-83A1-F6EECF244321}">
                <p14:modId xmlns:p14="http://schemas.microsoft.com/office/powerpoint/2010/main" val="2172452459"/>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Q44. Did hospital staff discuss with you whether you may need any further health or social care services after leaving the hospital?</a:t>
            </a:r>
          </a:p>
        </p:txBody>
      </p:sp>
      <p:sp>
        <p:nvSpPr>
          <p:cNvPr id="3" name="TextBox 2">
            <a:extLst>
              <a:ext uri="{FF2B5EF4-FFF2-40B4-BE49-F238E27FC236}">
                <a16:creationId xmlns:a16="http://schemas.microsoft.com/office/drawing/2014/main" id="{B44AEDA1-E351-EDFE-8F7A-3A99211CF70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9EB5D3B7-D890-7D3C-BD39-A594C3C0F68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D49A661-7F03-D78C-0036-6F7C906DE80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6C327BD-AA3D-9702-225D-C744D7AEE63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DD4D1911-7D16-E4FC-D28E-62AFDF775D94}"/>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16814CAC-33B2-97AA-15F4-ED91DF8B387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FA0E0767-3759-B3C7-8E1A-C5BF2252239F}"/>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4" descr="A bar chart showing the question scores for sites within your trust. The colour of the chart corresponds with the legend above.">
            <a:extLst>
              <a:ext uri="{FF2B5EF4-FFF2-40B4-BE49-F238E27FC236}">
                <a16:creationId xmlns:a16="http://schemas.microsoft.com/office/drawing/2014/main" id="{7AEC8612-B003-3E5C-71D5-76EE8DFA7D60}"/>
              </a:ext>
            </a:extLst>
          </p:cNvPr>
          <p:cNvGraphicFramePr>
            <a:graphicFrameLocks/>
          </p:cNvGraphicFramePr>
          <p:nvPr>
            <p:extLst>
              <p:ext uri="{D42A27DB-BD31-4B8C-83A1-F6EECF244321}">
                <p14:modId xmlns:p14="http://schemas.microsoft.com/office/powerpoint/2010/main" val="127400385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27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Q45. After leaving the hospital, did you get enough support from health or social care services to help you recover or manage your condition?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868686589"/>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5" descr="A bar chart showing the question scores for sites within your trust. The colour of the chart corresponds with the legend above.">
            <a:extLst>
              <a:ext uri="{FF2B5EF4-FFF2-40B4-BE49-F238E27FC236}">
                <a16:creationId xmlns:a16="http://schemas.microsoft.com/office/drawing/2014/main" id="{809DCD1C-CEB3-0239-9495-731E947E92A2}"/>
              </a:ext>
            </a:extLst>
          </p:cNvPr>
          <p:cNvGraphicFramePr>
            <a:graphicFrameLocks/>
          </p:cNvGraphicFramePr>
          <p:nvPr>
            <p:extLst>
              <p:ext uri="{D42A27DB-BD31-4B8C-83A1-F6EECF244321}">
                <p14:modId xmlns:p14="http://schemas.microsoft.com/office/powerpoint/2010/main" val="718351283"/>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6344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Q46. Overall, did you feel you were treated with kindness and compassion while you were in the hospital?</a:t>
            </a:r>
          </a:p>
        </p:txBody>
      </p:sp>
      <p:sp>
        <p:nvSpPr>
          <p:cNvPr id="3" name="TextBox 2">
            <a:extLst>
              <a:ext uri="{FF2B5EF4-FFF2-40B4-BE49-F238E27FC236}">
                <a16:creationId xmlns:a16="http://schemas.microsoft.com/office/drawing/2014/main" id="{ED604BBD-14E6-6314-789A-DE59688E420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5F9997B8-8C20-0B3F-F754-5FC3B2F207B0}"/>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C9F3A06-E334-3AE9-4167-3F13D9A29A3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F6E3F7A-336D-CBED-3C5D-A3914365E10D}"/>
              </a:ext>
            </a:extLst>
          </p:cNvPr>
          <p:cNvSpPr txBox="1">
            <a:spLocks/>
          </p:cNvSpPr>
          <p:nvPr/>
        </p:nvSpPr>
        <p:spPr>
          <a:xfrm>
            <a:off x="6304920" y="576617"/>
            <a:ext cx="3963030"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10. Kindness and compassion</a:t>
            </a:r>
          </a:p>
        </p:txBody>
      </p:sp>
      <p:sp>
        <p:nvSpPr>
          <p:cNvPr id="21" name="Title 6">
            <a:extLst>
              <a:ext uri="{FF2B5EF4-FFF2-40B4-BE49-F238E27FC236}">
                <a16:creationId xmlns:a16="http://schemas.microsoft.com/office/drawing/2014/main" id="{0967922C-203C-24B5-027D-B94C83E1F689}"/>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36436746-DA92-EF36-79CC-B6290FF39889}"/>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4C98277-AAE1-B6F0-9484-713C9DEF6AFD}"/>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6" descr="A bar chart showing the question scores for sites within your trust. The colour of the chart corresponds with the legend above.">
            <a:extLst>
              <a:ext uri="{FF2B5EF4-FFF2-40B4-BE49-F238E27FC236}">
                <a16:creationId xmlns:a16="http://schemas.microsoft.com/office/drawing/2014/main" id="{3B2D5346-2E75-5DF6-78E5-3A42D3990825}"/>
              </a:ext>
            </a:extLst>
          </p:cNvPr>
          <p:cNvGraphicFramePr>
            <a:graphicFrameLocks/>
          </p:cNvGraphicFramePr>
          <p:nvPr>
            <p:extLst>
              <p:ext uri="{D42A27DB-BD31-4B8C-83A1-F6EECF244321}">
                <p14:modId xmlns:p14="http://schemas.microsoft.com/office/powerpoint/2010/main" val="177667721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571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a:t>
            </a:r>
            <a:r>
              <a:rPr lang="en-GB" sz="1400" b="1">
                <a:solidFill>
                  <a:srgbClr val="6D276A"/>
                </a:solidFill>
                <a:latin typeface="Arial"/>
                <a:ea typeface="+mj-ea"/>
                <a:cs typeface="+mj-cs"/>
              </a:rPr>
              <a:t>7</a:t>
            </a:r>
            <a:r>
              <a:rPr kumimoji="0" lang="en-GB" sz="1400" b="1" i="0" u="none" strike="noStrike" kern="1200" cap="none" spc="0" normalizeH="0" baseline="0" noProof="0">
                <a:ln>
                  <a:noFill/>
                </a:ln>
                <a:solidFill>
                  <a:srgbClr val="6D276A"/>
                </a:solidFill>
                <a:effectLst/>
                <a:uLnTx/>
                <a:uFillTx/>
                <a:latin typeface="Arial"/>
                <a:ea typeface="+mj-ea"/>
                <a:cs typeface="+mj-cs"/>
              </a:rPr>
              <a:t>. Overall, did you feel you were treated with respect and dignity while you were in the hospital?</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3494844625"/>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7" descr="A bar chart showing the question scores for sites within your trust. The colour of the chart corresponds with the legend above.">
            <a:extLst>
              <a:ext uri="{FF2B5EF4-FFF2-40B4-BE49-F238E27FC236}">
                <a16:creationId xmlns:a16="http://schemas.microsoft.com/office/drawing/2014/main" id="{541830EC-4EF6-44E0-08FD-B39C09344449}"/>
              </a:ext>
            </a:extLst>
          </p:cNvPr>
          <p:cNvGraphicFramePr>
            <a:graphicFrameLocks/>
          </p:cNvGraphicFramePr>
          <p:nvPr>
            <p:extLst>
              <p:ext uri="{D42A27DB-BD31-4B8C-83A1-F6EECF244321}">
                <p14:modId xmlns:p14="http://schemas.microsoft.com/office/powerpoint/2010/main" val="2210795457"/>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Q48. Overall, how was your experience while you were in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extBox 2">
            <a:extLst>
              <a:ext uri="{FF2B5EF4-FFF2-40B4-BE49-F238E27FC236}">
                <a16:creationId xmlns:a16="http://schemas.microsoft.com/office/drawing/2014/main" id="{651F1DC9-D165-5FE1-84F6-394FB3E8AB4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C9CB66E6-55C6-FA99-D8FD-17FDA45D20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1" name="Title 39">
            <a:extLst>
              <a:ext uri="{FF2B5EF4-FFF2-40B4-BE49-F238E27FC236}">
                <a16:creationId xmlns:a16="http://schemas.microsoft.com/office/drawing/2014/main" id="{3FFD24AB-0FD4-A275-38FD-23655CD92E29}"/>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11. Respect and dignity</a:t>
            </a:r>
          </a:p>
        </p:txBody>
      </p:sp>
      <p:sp>
        <p:nvSpPr>
          <p:cNvPr id="24" name="Title 39">
            <a:extLst>
              <a:ext uri="{FF2B5EF4-FFF2-40B4-BE49-F238E27FC236}">
                <a16:creationId xmlns:a16="http://schemas.microsoft.com/office/drawing/2014/main" id="{A8BE8200-AA61-CB90-7ADB-2502B4984503}"/>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12. Overall experience</a:t>
            </a:r>
          </a:p>
        </p:txBody>
      </p:sp>
      <p:sp>
        <p:nvSpPr>
          <p:cNvPr id="25" name="Title 6">
            <a:extLst>
              <a:ext uri="{FF2B5EF4-FFF2-40B4-BE49-F238E27FC236}">
                <a16:creationId xmlns:a16="http://schemas.microsoft.com/office/drawing/2014/main" id="{A749B8DF-3C7F-0698-4E8D-6871A61DE9B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6" name="Table 3" descr="A chart key showing the expected range benchmark bandings.">
            <a:extLst>
              <a:ext uri="{FF2B5EF4-FFF2-40B4-BE49-F238E27FC236}">
                <a16:creationId xmlns:a16="http://schemas.microsoft.com/office/drawing/2014/main" id="{12B23049-DE00-7732-25CC-A09BDE680E3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7" name="TextBox 26">
            <a:extLst>
              <a:ext uri="{FF2B5EF4-FFF2-40B4-BE49-F238E27FC236}">
                <a16:creationId xmlns:a16="http://schemas.microsoft.com/office/drawing/2014/main" id="{9BECBE12-A005-DB08-3521-1D7B080209B9}"/>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8" name="Q48" descr="A bar chart showing the question scores for sites within your trust. The colour of the chart corresponds with the legend above.">
            <a:extLst>
              <a:ext uri="{FF2B5EF4-FFF2-40B4-BE49-F238E27FC236}">
                <a16:creationId xmlns:a16="http://schemas.microsoft.com/office/drawing/2014/main" id="{FD605E65-8090-32C6-3021-C20A79B15F3D}"/>
              </a:ext>
            </a:extLst>
          </p:cNvPr>
          <p:cNvGraphicFramePr>
            <a:graphicFrameLocks/>
          </p:cNvGraphicFramePr>
          <p:nvPr>
            <p:extLst>
              <p:ext uri="{D42A27DB-BD31-4B8C-83A1-F6EECF244321}">
                <p14:modId xmlns:p14="http://schemas.microsoft.com/office/powerpoint/2010/main" val="290891099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714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a:solidFill>
                  <a:schemeClr val="bg1"/>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657463" y="2247850"/>
            <a:ext cx="7535596" cy="761900"/>
          </a:xfrm>
        </p:spPr>
        <p:txBody>
          <a:bodyPr/>
          <a:lstStyle/>
          <a:p>
            <a:r>
              <a:rPr lang="en-GB"/>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57463" y="3009750"/>
            <a:ext cx="5907929" cy="189737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1286501"/>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104460"/>
            <a:ext cx="11174476" cy="333116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where comparable data is available, statistical </a:t>
            </a:r>
            <a:r>
              <a:rPr lang="en-GB" sz="1800" dirty="0">
                <a:solidFill>
                  <a:prstClr val="white"/>
                </a:solidFill>
                <a:latin typeface="Arial"/>
              </a:rPr>
              <a:t>significance testing using a two sample t-test </a:t>
            </a:r>
            <a:r>
              <a:rPr kumimoji="0" lang="en-GB" sz="1800" i="0" u="none" strike="noStrike" kern="1200" cap="none" spc="0" normalizeH="0" baseline="0" noProof="0" dirty="0">
                <a:ln>
                  <a:noFill/>
                </a:ln>
                <a:solidFill>
                  <a:prstClr val="white"/>
                </a:solidFill>
                <a:effectLst/>
                <a:uLnTx/>
                <a:uFillTx/>
                <a:latin typeface="Arial"/>
                <a:ea typeface="+mj-ea"/>
                <a:cs typeface="+mj-cs"/>
              </a:rPr>
              <a:t>has been carried out against the 202</a:t>
            </a:r>
            <a:r>
              <a:rPr lang="en-GB" sz="1800" dirty="0">
                <a:solidFill>
                  <a:prstClr val="white"/>
                </a:solidFill>
                <a:latin typeface="Arial"/>
              </a:rPr>
              <a:t>3</a:t>
            </a:r>
            <a:r>
              <a:rPr kumimoji="0" lang="en-GB" sz="1800" i="0" u="none" strike="noStrike" kern="1200" cap="none" spc="0" normalizeH="0" baseline="0" noProof="0" dirty="0">
                <a:ln>
                  <a:noFill/>
                </a:ln>
                <a:solidFill>
                  <a:prstClr val="white"/>
                </a:solidFill>
                <a:effectLst/>
                <a:uLnTx/>
                <a:uFillTx/>
                <a:latin typeface="Arial"/>
                <a:ea typeface="+mj-ea"/>
                <a:cs typeface="+mj-cs"/>
              </a:rPr>
              <a:t> and 2022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the following scored questions were new</a:t>
            </a:r>
            <a:r>
              <a:rPr lang="en-GB" sz="1800" dirty="0">
                <a:solidFill>
                  <a:prstClr val="white"/>
                </a:solidFill>
                <a:latin typeface="Arial"/>
              </a:rPr>
              <a:t> or </a:t>
            </a:r>
            <a:r>
              <a:rPr kumimoji="0" lang="en-GB" sz="1800" i="0" u="none" strike="noStrike" kern="1200" cap="none" spc="0" normalizeH="0" baseline="0" noProof="0" dirty="0">
                <a:ln>
                  <a:noFill/>
                </a:ln>
                <a:solidFill>
                  <a:prstClr val="white"/>
                </a:solidFill>
                <a:effectLst/>
                <a:uLnTx/>
                <a:uFillTx/>
                <a:latin typeface="Arial"/>
                <a:ea typeface="+mj-ea"/>
                <a:cs typeface="+mj-cs"/>
              </a:rPr>
              <a:t>changed for 2024 and therefore </a:t>
            </a:r>
            <a:r>
              <a:rPr lang="en-GB" sz="1800" dirty="0">
                <a:solidFill>
                  <a:prstClr val="white"/>
                </a:solidFill>
                <a:latin typeface="Arial"/>
              </a:rPr>
              <a:t>are</a:t>
            </a:r>
            <a:r>
              <a:rPr kumimoji="0" lang="en-GB" sz="1800" i="0" u="none" strike="noStrike" kern="1200" cap="none" spc="0" normalizeH="0" baseline="0" noProof="0" dirty="0">
                <a:ln>
                  <a:noFill/>
                </a:ln>
                <a:solidFill>
                  <a:prstClr val="white"/>
                </a:solidFill>
                <a:effectLst/>
                <a:uLnTx/>
                <a:uFillTx/>
                <a:latin typeface="Arial"/>
                <a:ea typeface="+mj-ea"/>
                <a:cs typeface="+mj-cs"/>
              </a:rPr>
              <a:t> not included in this section: Q7, Q31.</a:t>
            </a:r>
          </a:p>
          <a:p>
            <a:pPr marL="180975" indent="-180975">
              <a:lnSpc>
                <a:spcPct val="110000"/>
              </a:lnSpc>
              <a:spcBef>
                <a:spcPts val="600"/>
              </a:spcBef>
              <a:buFont typeface="Arial" panose="020B0604020202020204" pitchFamily="34" charset="0"/>
              <a:buChar char="•"/>
            </a:pPr>
            <a:r>
              <a:rPr lang="en-GB" sz="1800" dirty="0">
                <a:solidFill>
                  <a:prstClr val="white"/>
                </a:solidFill>
                <a:latin typeface="Arial"/>
              </a:rPr>
              <a:t>the following questions are non-comparable and therefore are not included in this section: Q2, Q4, Q14, Q15, Q33, Q34, Q45.</a:t>
            </a:r>
            <a:endParaRPr kumimoji="0" lang="en-GB" sz="1800" i="0" u="none" strike="noStrike" kern="1200" cap="none" spc="0" normalizeH="0" baseline="0" noProof="0" dirty="0">
              <a:ln>
                <a:noFill/>
              </a:ln>
              <a:solidFill>
                <a:prstClr val="white"/>
              </a:solidFill>
              <a:effectLst/>
              <a:uLnTx/>
              <a:uFillTx/>
              <a:latin typeface="Arial"/>
              <a:ea typeface="+mj-ea"/>
              <a:cs typeface="+mj-cs"/>
            </a:endParaRPr>
          </a:p>
        </p:txBody>
      </p:sp>
      <p:sp>
        <p:nvSpPr>
          <p:cNvPr id="7" name="DOIDELETE" hidden="1">
            <a:extLst>
              <a:ext uri="{FF2B5EF4-FFF2-40B4-BE49-F238E27FC236}">
                <a16:creationId xmlns:a16="http://schemas.microsoft.com/office/drawing/2014/main" id="{B304072D-5B48-4F53-8446-B0D55729BFC8}"/>
              </a:ext>
            </a:extLst>
          </p:cNvPr>
          <p:cNvSpPr/>
          <p:nvPr/>
        </p:nvSpPr>
        <p:spPr>
          <a:xfrm>
            <a:off x="5298141" y="-376518"/>
            <a:ext cx="2142565" cy="313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99BF42B7-A671-4FDD-A675-17371A3E66C1}"/>
              </a:ext>
            </a:extLst>
          </p:cNvPr>
          <p:cNvSpPr txBox="1"/>
          <p:nvPr/>
        </p:nvSpPr>
        <p:spPr>
          <a:xfrm>
            <a:off x="832238" y="5435628"/>
            <a:ext cx="10993200" cy="584775"/>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Please note</a:t>
            </a:r>
            <a:r>
              <a:rPr lang="en-US" sz="1600" dirty="0">
                <a:solidFill>
                  <a:schemeClr val="bg1"/>
                </a:solidFill>
                <a:latin typeface="Arial" panose="020B0604020202020204" pitchFamily="34" charset="0"/>
                <a:cs typeface="Arial" panose="020B0604020202020204" pitchFamily="34" charset="0"/>
              </a:rPr>
              <a:t>: If data is missing for a survey year, this is due to a low number of responses, or because the trust data was not included in the survey that year, due to sampling errors or ineligibility.</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90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BB9F479-006E-A6CC-FD80-5BCCCB20E6A8}"/>
              </a:ext>
            </a:extLst>
          </p:cNvPr>
          <p:cNvSpPr>
            <a:spLocks noGrp="1"/>
          </p:cNvSpPr>
          <p:nvPr>
            <p:ph type="title"/>
          </p:nvPr>
        </p:nvSpPr>
        <p:spPr>
          <a:xfrm>
            <a:off x="380214" y="494396"/>
            <a:ext cx="11417697" cy="654856"/>
          </a:xfrm>
        </p:spPr>
        <p:txBody>
          <a:bodyPr/>
          <a:lstStyle/>
          <a:p>
            <a:r>
              <a:rPr lang="en-GB" dirty="0"/>
              <a:t>How to interpret change over time in this report</a:t>
            </a:r>
          </a:p>
        </p:txBody>
      </p:sp>
      <p:sp>
        <p:nvSpPr>
          <p:cNvPr id="8" name="Rectangle 7">
            <a:extLst>
              <a:ext uri="{FF2B5EF4-FFF2-40B4-BE49-F238E27FC236}">
                <a16:creationId xmlns:a16="http://schemas.microsoft.com/office/drawing/2014/main" id="{F3E21AF6-5DFB-2821-BD92-025B014F0604}"/>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Inpatient survey iteration. Where available, trend data from 2020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Adult Inpatient services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(2024) and the previous years (2023 and 2022). Two sample t-tests with a 95% significance level were used to compare data between 2024 and 2023, and 2024 and 2022. A statistically significant difference means it is unlikely that we would have obtained this result if there was no real difference. </a:t>
            </a:r>
          </a:p>
        </p:txBody>
      </p:sp>
      <p:sp>
        <p:nvSpPr>
          <p:cNvPr id="9" name="Rectangle 8" descr="Border box" title="Decorative">
            <a:extLst>
              <a:ext uri="{FF2B5EF4-FFF2-40B4-BE49-F238E27FC236}">
                <a16:creationId xmlns:a16="http://schemas.microsoft.com/office/drawing/2014/main" id="{FC6839FD-709F-70A7-C39E-736CC04AB6FE}"/>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9" descr="A graph with numbers and a line&#10;&#10;Description automatically generated with medium confidence">
            <a:extLst>
              <a:ext uri="{FF2B5EF4-FFF2-40B4-BE49-F238E27FC236}">
                <a16:creationId xmlns:a16="http://schemas.microsoft.com/office/drawing/2014/main" id="{FC871303-3C55-F492-21FC-99CED4CE9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849" y="1467612"/>
            <a:ext cx="4461704" cy="3913678"/>
          </a:xfrm>
          <a:prstGeom prst="rect">
            <a:avLst/>
          </a:prstGeom>
        </p:spPr>
      </p:pic>
    </p:spTree>
    <p:extLst>
      <p:ext uri="{BB962C8B-B14F-4D97-AF65-F5344CB8AC3E}">
        <p14:creationId xmlns:p14="http://schemas.microsoft.com/office/powerpoint/2010/main" val="254543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8E11E-606A-3B21-CD4D-B78A2FB595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523D22-5D2C-FD98-F385-030D0D0BDCA4}"/>
              </a:ext>
            </a:extLst>
          </p:cNvPr>
          <p:cNvSpPr>
            <a:spLocks noGrp="1"/>
          </p:cNvSpPr>
          <p:nvPr>
            <p:ph type="title"/>
          </p:nvPr>
        </p:nvSpPr>
        <p:spPr/>
        <p:txBody>
          <a:bodyPr>
            <a:normAutofit/>
          </a:bodyPr>
          <a:lstStyle/>
          <a:p>
            <a:r>
              <a:rPr lang="en-GB" dirty="0"/>
              <a:t>Section 1. Admission to hospital</a:t>
            </a:r>
          </a:p>
        </p:txBody>
      </p:sp>
      <p:sp>
        <p:nvSpPr>
          <p:cNvPr id="45" name="Slide Number Placeholder 1">
            <a:extLst>
              <a:ext uri="{FF2B5EF4-FFF2-40B4-BE49-F238E27FC236}">
                <a16:creationId xmlns:a16="http://schemas.microsoft.com/office/drawing/2014/main" id="{05C11F24-7D97-7390-9380-38279155F10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9E62F2E-3668-A5D9-4991-082B3600309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5_c" descr="Trust mean score trend data for Q7, plotted against the national average. ">
            <a:extLst>
              <a:ext uri="{FF2B5EF4-FFF2-40B4-BE49-F238E27FC236}">
                <a16:creationId xmlns:a16="http://schemas.microsoft.com/office/drawing/2014/main" id="{2512733E-0811-E6F6-3D58-AC5D2C113E4F}"/>
              </a:ext>
            </a:extLst>
          </p:cNvPr>
          <p:cNvGraphicFramePr/>
          <p:nvPr>
            <p:extLst>
              <p:ext uri="{D42A27DB-BD31-4B8C-83A1-F6EECF244321}">
                <p14:modId xmlns:p14="http://schemas.microsoft.com/office/powerpoint/2010/main" val="305481781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5_sig" descr="Significant changes 2021 vs 2020&#10;Significant changes 2021 vs 2019" title="Significant changes">
            <a:extLst>
              <a:ext uri="{FF2B5EF4-FFF2-40B4-BE49-F238E27FC236}">
                <a16:creationId xmlns:a16="http://schemas.microsoft.com/office/drawing/2014/main" id="{39130D51-C4C3-0184-7FF0-F36B0B408DA2}"/>
              </a:ext>
            </a:extLst>
          </p:cNvPr>
          <p:cNvGraphicFramePr>
            <a:graphicFrameLocks noGrp="1"/>
          </p:cNvGraphicFramePr>
          <p:nvPr>
            <p:extLst>
              <p:ext uri="{D42A27DB-BD31-4B8C-83A1-F6EECF244321}">
                <p14:modId xmlns:p14="http://schemas.microsoft.com/office/powerpoint/2010/main" val="3179430775"/>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5_t">
            <a:extLst>
              <a:ext uri="{FF2B5EF4-FFF2-40B4-BE49-F238E27FC236}">
                <a16:creationId xmlns:a16="http://schemas.microsoft.com/office/drawing/2014/main" id="{EB7C7034-8AF8-246F-7A8A-861E67C260DF}"/>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8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FFC9D-F5CD-989D-2B52-F91DB58D27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87D09C-F192-F63A-2E3D-5B5DDEEA3820}"/>
              </a:ext>
            </a:extLst>
          </p:cNvPr>
          <p:cNvSpPr>
            <a:spLocks noGrp="1"/>
          </p:cNvSpPr>
          <p:nvPr>
            <p:ph type="title"/>
          </p:nvPr>
        </p:nvSpPr>
        <p:spPr/>
        <p:txBody>
          <a:bodyPr>
            <a:normAutofit/>
          </a:bodyPr>
          <a:lstStyle/>
          <a:p>
            <a:r>
              <a:rPr lang="en-GB" dirty="0"/>
              <a:t>Section 2. The hospital and ward</a:t>
            </a:r>
          </a:p>
        </p:txBody>
      </p:sp>
      <p:sp>
        <p:nvSpPr>
          <p:cNvPr id="45" name="Slide Number Placeholder 1">
            <a:extLst>
              <a:ext uri="{FF2B5EF4-FFF2-40B4-BE49-F238E27FC236}">
                <a16:creationId xmlns:a16="http://schemas.microsoft.com/office/drawing/2014/main" id="{8732D8C7-BA08-2E42-7A62-E63357C502A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6BFBA600-F7F5-592C-2FB6-C9099984962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1_c" descr="Trust mean score trend data for Q7, plotted against the national average. ">
            <a:extLst>
              <a:ext uri="{FF2B5EF4-FFF2-40B4-BE49-F238E27FC236}">
                <a16:creationId xmlns:a16="http://schemas.microsoft.com/office/drawing/2014/main" id="{57CD25C6-747C-BA12-24DD-576A95324CD4}"/>
              </a:ext>
            </a:extLst>
          </p:cNvPr>
          <p:cNvGraphicFramePr/>
          <p:nvPr>
            <p:extLst>
              <p:ext uri="{D42A27DB-BD31-4B8C-83A1-F6EECF244321}">
                <p14:modId xmlns:p14="http://schemas.microsoft.com/office/powerpoint/2010/main" val="239259175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1_sig" descr="Significant changes 2021 vs 2020&#10;Significant changes 2021 vs 2019" title="Significant changes">
            <a:extLst>
              <a:ext uri="{FF2B5EF4-FFF2-40B4-BE49-F238E27FC236}">
                <a16:creationId xmlns:a16="http://schemas.microsoft.com/office/drawing/2014/main" id="{322418B4-B44A-89F9-42C4-0D5302EC149A}"/>
              </a:ext>
            </a:extLst>
          </p:cNvPr>
          <p:cNvGraphicFramePr>
            <a:graphicFrameLocks noGrp="1"/>
          </p:cNvGraphicFramePr>
          <p:nvPr>
            <p:extLst>
              <p:ext uri="{D42A27DB-BD31-4B8C-83A1-F6EECF244321}">
                <p14:modId xmlns:p14="http://schemas.microsoft.com/office/powerpoint/2010/main" val="3104133757"/>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1_t">
            <a:extLst>
              <a:ext uri="{FF2B5EF4-FFF2-40B4-BE49-F238E27FC236}">
                <a16:creationId xmlns:a16="http://schemas.microsoft.com/office/drawing/2014/main" id="{E96398D4-1B3D-6858-CABB-A06E858E2F5F}"/>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442;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8_2_t">
            <a:extLst>
              <a:ext uri="{FF2B5EF4-FFF2-40B4-BE49-F238E27FC236}">
                <a16:creationId xmlns:a16="http://schemas.microsoft.com/office/drawing/2014/main" id="{3FE283FB-1D6F-AA52-BE6D-B4C1569556E1}"/>
              </a:ext>
            </a:extLst>
          </p:cNvPr>
          <p:cNvSpPr/>
          <p:nvPr/>
        </p:nvSpPr>
        <p:spPr>
          <a:xfrm>
            <a:off x="6792261"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442;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2_sig" descr="Significant changes 2021 vs 2020&#10;Significant changes 2021 vs 2019" title="Significant changes">
            <a:extLst>
              <a:ext uri="{FF2B5EF4-FFF2-40B4-BE49-F238E27FC236}">
                <a16:creationId xmlns:a16="http://schemas.microsoft.com/office/drawing/2014/main" id="{81F3323E-8C63-3222-EFB5-DBC38E039F36}"/>
              </a:ext>
            </a:extLst>
          </p:cNvPr>
          <p:cNvGraphicFramePr>
            <a:graphicFrameLocks noGrp="1"/>
          </p:cNvGraphicFramePr>
          <p:nvPr>
            <p:extLst>
              <p:ext uri="{D42A27DB-BD31-4B8C-83A1-F6EECF244321}">
                <p14:modId xmlns:p14="http://schemas.microsoft.com/office/powerpoint/2010/main" val="3729057143"/>
              </p:ext>
            </p:extLst>
          </p:nvPr>
        </p:nvGraphicFramePr>
        <p:xfrm>
          <a:off x="6898137"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2_c" descr="Trust mean score trend data for Q7, plotted against the national average. ">
            <a:extLst>
              <a:ext uri="{FF2B5EF4-FFF2-40B4-BE49-F238E27FC236}">
                <a16:creationId xmlns:a16="http://schemas.microsoft.com/office/drawing/2014/main" id="{2F2C86FD-DA9E-5399-8695-D222407C65C5}"/>
              </a:ext>
            </a:extLst>
          </p:cNvPr>
          <p:cNvGraphicFramePr/>
          <p:nvPr>
            <p:extLst>
              <p:ext uri="{D42A27DB-BD31-4B8C-83A1-F6EECF244321}">
                <p14:modId xmlns:p14="http://schemas.microsoft.com/office/powerpoint/2010/main" val="1192105019"/>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41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31EF-C3D3-AB91-F483-58C3593679E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069C15-F10C-C1F5-FD71-E3DBA4197CA5}"/>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3C757479-75AC-02D8-732F-2490E58713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B10933C-F75D-2303-E0E5-B941AA162C6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4_c" descr="Trust mean score trend data for Q7, plotted against the national average. ">
            <a:extLst>
              <a:ext uri="{FF2B5EF4-FFF2-40B4-BE49-F238E27FC236}">
                <a16:creationId xmlns:a16="http://schemas.microsoft.com/office/drawing/2014/main" id="{8A69401C-B759-2D9C-2A46-BE9406D3180F}"/>
              </a:ext>
            </a:extLst>
          </p:cNvPr>
          <p:cNvGraphicFramePr/>
          <p:nvPr>
            <p:extLst>
              <p:ext uri="{D42A27DB-BD31-4B8C-83A1-F6EECF244321}">
                <p14:modId xmlns:p14="http://schemas.microsoft.com/office/powerpoint/2010/main" val="188501291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4_sig" descr="Significant changes 2021 vs 2020&#10;Significant changes 2021 vs 2019" title="Significant changes">
            <a:extLst>
              <a:ext uri="{FF2B5EF4-FFF2-40B4-BE49-F238E27FC236}">
                <a16:creationId xmlns:a16="http://schemas.microsoft.com/office/drawing/2014/main" id="{3ACD0AED-20A5-8D12-8752-CC29071CA960}"/>
              </a:ext>
            </a:extLst>
          </p:cNvPr>
          <p:cNvGraphicFramePr>
            <a:graphicFrameLocks noGrp="1"/>
          </p:cNvGraphicFramePr>
          <p:nvPr>
            <p:extLst>
              <p:ext uri="{D42A27DB-BD31-4B8C-83A1-F6EECF244321}">
                <p14:modId xmlns:p14="http://schemas.microsoft.com/office/powerpoint/2010/main" val="4176300060"/>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4_t">
            <a:extLst>
              <a:ext uri="{FF2B5EF4-FFF2-40B4-BE49-F238E27FC236}">
                <a16:creationId xmlns:a16="http://schemas.microsoft.com/office/drawing/2014/main" id="{367F3093-21BE-D9B4-566D-3437EDA9AFCB}"/>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442;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446</a:t>
            </a:r>
            <a:endParaRPr lang="en-GB" sz="900" dirty="0">
              <a:solidFill>
                <a:srgbClr val="595959"/>
              </a:solidFill>
              <a:latin typeface="Arial" panose="020B0604020202020204" pitchFamily="34" charset="0"/>
              <a:cs typeface="Arial" panose="020B0604020202020204" pitchFamily="34" charset="0"/>
            </a:endParaRPr>
          </a:p>
        </p:txBody>
      </p:sp>
      <p:sp>
        <p:nvSpPr>
          <p:cNvPr id="6" name="Q8_6_t">
            <a:extLst>
              <a:ext uri="{FF2B5EF4-FFF2-40B4-BE49-F238E27FC236}">
                <a16:creationId xmlns:a16="http://schemas.microsoft.com/office/drawing/2014/main" id="{B96561BE-3F38-D8C4-08C7-1F7F9F55FB43}"/>
              </a:ext>
            </a:extLst>
          </p:cNvPr>
          <p:cNvSpPr/>
          <p:nvPr/>
        </p:nvSpPr>
        <p:spPr>
          <a:xfrm>
            <a:off x="679246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442;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6_sig" descr="Significant changes 2021 vs 2020&#10;Significant changes 2021 vs 2019" title="Significant changes">
            <a:extLst>
              <a:ext uri="{FF2B5EF4-FFF2-40B4-BE49-F238E27FC236}">
                <a16:creationId xmlns:a16="http://schemas.microsoft.com/office/drawing/2014/main" id="{5E77B594-35ED-03C7-B581-9959CC6CD505}"/>
              </a:ext>
            </a:extLst>
          </p:cNvPr>
          <p:cNvGraphicFramePr>
            <a:graphicFrameLocks noGrp="1"/>
          </p:cNvGraphicFramePr>
          <p:nvPr>
            <p:extLst>
              <p:ext uri="{D42A27DB-BD31-4B8C-83A1-F6EECF244321}">
                <p14:modId xmlns:p14="http://schemas.microsoft.com/office/powerpoint/2010/main" val="1158625778"/>
              </p:ext>
            </p:extLst>
          </p:nvPr>
        </p:nvGraphicFramePr>
        <p:xfrm>
          <a:off x="6897044"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6_c" descr="Trust mean score trend data for Q7, plotted against the national average. ">
            <a:extLst>
              <a:ext uri="{FF2B5EF4-FFF2-40B4-BE49-F238E27FC236}">
                <a16:creationId xmlns:a16="http://schemas.microsoft.com/office/drawing/2014/main" id="{43CC3CBC-6C47-C322-BCAB-3B93014CB980}"/>
              </a:ext>
            </a:extLst>
          </p:cNvPr>
          <p:cNvGraphicFramePr/>
          <p:nvPr>
            <p:extLst>
              <p:ext uri="{D42A27DB-BD31-4B8C-83A1-F6EECF244321}">
                <p14:modId xmlns:p14="http://schemas.microsoft.com/office/powerpoint/2010/main" val="3159337472"/>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80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9E204-7980-4AF8-608E-956AA6E624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605691-39CC-6B29-558C-14F6E77DE312}"/>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1B351F39-1B2F-A96B-C6FC-1BE5EC0AC21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BCF8164-1069-4BC0-9C65-E9F39BA70018}"/>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8_c" descr="Trust mean score trend data for Q7, plotted against the national average. ">
            <a:extLst>
              <a:ext uri="{FF2B5EF4-FFF2-40B4-BE49-F238E27FC236}">
                <a16:creationId xmlns:a16="http://schemas.microsoft.com/office/drawing/2014/main" id="{68097693-6A09-80BD-B6EE-24CD7B32270E}"/>
              </a:ext>
            </a:extLst>
          </p:cNvPr>
          <p:cNvGraphicFramePr/>
          <p:nvPr>
            <p:extLst>
              <p:ext uri="{D42A27DB-BD31-4B8C-83A1-F6EECF244321}">
                <p14:modId xmlns:p14="http://schemas.microsoft.com/office/powerpoint/2010/main" val="380692323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8_sig" descr="Significant changes 2021 vs 2020&#10;Significant changes 2021 vs 2019" title="Significant changes">
            <a:extLst>
              <a:ext uri="{FF2B5EF4-FFF2-40B4-BE49-F238E27FC236}">
                <a16:creationId xmlns:a16="http://schemas.microsoft.com/office/drawing/2014/main" id="{DBAF6F31-3276-4885-3CF4-D73A02EE051F}"/>
              </a:ext>
            </a:extLst>
          </p:cNvPr>
          <p:cNvGraphicFramePr>
            <a:graphicFrameLocks noGrp="1"/>
          </p:cNvGraphicFramePr>
          <p:nvPr>
            <p:extLst>
              <p:ext uri="{D42A27DB-BD31-4B8C-83A1-F6EECF244321}">
                <p14:modId xmlns:p14="http://schemas.microsoft.com/office/powerpoint/2010/main" val="149555386"/>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8_t">
            <a:extLst>
              <a:ext uri="{FF2B5EF4-FFF2-40B4-BE49-F238E27FC236}">
                <a16:creationId xmlns:a16="http://schemas.microsoft.com/office/drawing/2014/main" id="{AD885CD3-5658-2409-7C56-2FFD58D1B7DF}"/>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442;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446</a:t>
            </a:r>
            <a:endParaRPr lang="en-GB" sz="900" dirty="0">
              <a:solidFill>
                <a:srgbClr val="595959"/>
              </a:solidFill>
              <a:latin typeface="Arial" panose="020B0604020202020204" pitchFamily="34" charset="0"/>
              <a:cs typeface="Arial" panose="020B0604020202020204" pitchFamily="34" charset="0"/>
            </a:endParaRPr>
          </a:p>
        </p:txBody>
      </p:sp>
      <p:sp>
        <p:nvSpPr>
          <p:cNvPr id="6" name="Q10_t">
            <a:extLst>
              <a:ext uri="{FF2B5EF4-FFF2-40B4-BE49-F238E27FC236}">
                <a16:creationId xmlns:a16="http://schemas.microsoft.com/office/drawing/2014/main" id="{46501EC5-A02A-847F-BEF5-BAEDE0519096}"/>
              </a:ext>
            </a:extLst>
          </p:cNvPr>
          <p:cNvSpPr/>
          <p:nvPr/>
        </p:nvSpPr>
        <p:spPr>
          <a:xfrm>
            <a:off x="6715262"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changed wards during the night. Respondents who stated they didn't need an explanation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90;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0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985173327"/>
              </p:ext>
            </p:extLst>
          </p:nvPr>
        </p:nvGraphicFramePr>
        <p:xfrm>
          <a:off x="6096000" y="1391398"/>
          <a:ext cx="5468620" cy="381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431385639"/>
              </p:ext>
            </p:extLst>
          </p:nvPr>
        </p:nvGraphicFramePr>
        <p:xfrm>
          <a:off x="6821137" y="519063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42419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2. The hospital and ward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sp>
        <p:nvSpPr>
          <p:cNvPr id="6" name="Q11_t">
            <a:extLst>
              <a:ext uri="{FF2B5EF4-FFF2-40B4-BE49-F238E27FC236}">
                <a16:creationId xmlns:a16="http://schemas.microsoft.com/office/drawing/2014/main" id="{5D5D123F-4F1E-9B91-962A-0E469B39C222}"/>
              </a:ext>
            </a:extLst>
          </p:cNvPr>
          <p:cNvSpPr/>
          <p:nvPr/>
        </p:nvSpPr>
        <p:spPr>
          <a:xfrm>
            <a:off x="831669" y="5809192"/>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514;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1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875042720"/>
              </p:ext>
            </p:extLst>
          </p:nvPr>
        </p:nvGraphicFramePr>
        <p:xfrm>
          <a:off x="311320" y="1490244"/>
          <a:ext cx="5670617" cy="381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1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181472564"/>
              </p:ext>
            </p:extLst>
          </p:nvPr>
        </p:nvGraphicFramePr>
        <p:xfrm>
          <a:off x="1023695" y="5344211"/>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82053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77</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4167965495"/>
              </p:ext>
            </p:extLst>
          </p:nvPr>
        </p:nvGraphicFramePr>
        <p:xfrm>
          <a:off x="126315" y="1460648"/>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2_t">
            <a:extLst>
              <a:ext uri="{FF2B5EF4-FFF2-40B4-BE49-F238E27FC236}">
                <a16:creationId xmlns:a16="http://schemas.microsoft.com/office/drawing/2014/main" id="{5D5D123F-4F1E-9B91-962A-0E469B39C222}"/>
              </a:ext>
            </a:extLst>
          </p:cNvPr>
          <p:cNvSpPr/>
          <p:nvPr/>
        </p:nvSpPr>
        <p:spPr>
          <a:xfrm>
            <a:off x="740010" y="591579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help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368;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279;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305;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321;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319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639955853"/>
              </p:ext>
            </p:extLst>
          </p:nvPr>
        </p:nvGraphicFramePr>
        <p:xfrm>
          <a:off x="86497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1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839793461"/>
              </p:ext>
            </p:extLst>
          </p:nvPr>
        </p:nvGraphicFramePr>
        <p:xfrm>
          <a:off x="5889799" y="1460648"/>
          <a:ext cx="5468620" cy="38370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884365281"/>
              </p:ext>
            </p:extLst>
          </p:nvPr>
        </p:nvGraphicFramePr>
        <p:xfrm>
          <a:off x="662185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sp>
        <p:nvSpPr>
          <p:cNvPr id="10" name="Q13_t">
            <a:extLst>
              <a:ext uri="{FF2B5EF4-FFF2-40B4-BE49-F238E27FC236}">
                <a16:creationId xmlns:a16="http://schemas.microsoft.com/office/drawing/2014/main" id="{ABE7D2A0-1C63-2341-4B6B-E439FC00CBA8}"/>
              </a:ext>
            </a:extLst>
          </p:cNvPr>
          <p:cNvSpPr/>
          <p:nvPr/>
        </p:nvSpPr>
        <p:spPr>
          <a:xfrm>
            <a:off x="6520381" y="590332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to stop taking medication as part of their treatment or did not bring medication with them to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307;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227;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240;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249;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38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6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512797269"/>
              </p:ext>
            </p:extLst>
          </p:nvPr>
        </p:nvGraphicFramePr>
        <p:xfrm>
          <a:off x="217974" y="1510466"/>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6_t">
            <a:extLst>
              <a:ext uri="{FF2B5EF4-FFF2-40B4-BE49-F238E27FC236}">
                <a16:creationId xmlns:a16="http://schemas.microsoft.com/office/drawing/2014/main" id="{5D5D123F-4F1E-9B91-962A-0E469B39C222}"/>
              </a:ext>
            </a:extLst>
          </p:cNvPr>
          <p:cNvSpPr/>
          <p:nvPr/>
        </p:nvSpPr>
        <p:spPr>
          <a:xfrm>
            <a:off x="831669" y="5965612"/>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481;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6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676402944"/>
              </p:ext>
            </p:extLst>
          </p:nvPr>
        </p:nvGraphicFramePr>
        <p:xfrm>
          <a:off x="956631" y="5330842"/>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1456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75056489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797698274"/>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1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6216003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1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485;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395;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1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520;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015538647"/>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78434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pSp>
        <p:nvGrpSpPr>
          <p:cNvPr id="34" name="age_logo">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8269105" y="4317621"/>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sp>
        <p:nvSpPr>
          <p:cNvPr id="170" name="age_box">
            <a:extLst>
              <a:ext uri="{FF2B5EF4-FFF2-40B4-BE49-F238E27FC236}">
                <a16:creationId xmlns:a16="http://schemas.microsoft.com/office/drawing/2014/main" id="{2CD4694A-C233-4A36-BFAC-84F373291E00}"/>
              </a:ext>
              <a:ext uri="{C183D7F6-B498-43B3-948B-1728B52AA6E4}">
                <adec:decorative xmlns:adec="http://schemas.microsoft.com/office/drawing/2017/decorative" val="1"/>
              </a:ext>
            </a:extLst>
          </p:cNvPr>
          <p:cNvSpPr/>
          <p:nvPr/>
        </p:nvSpPr>
        <p:spPr>
          <a:xfrm>
            <a:off x="8112353"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1" name="age_title">
            <a:extLst>
              <a:ext uri="{FF2B5EF4-FFF2-40B4-BE49-F238E27FC236}">
                <a16:creationId xmlns:a16="http://schemas.microsoft.com/office/drawing/2014/main" id="{79978EAA-114A-4697-8D5B-7AC717A3A00B}"/>
              </a:ext>
            </a:extLst>
          </p:cNvPr>
          <p:cNvSpPr txBox="1"/>
          <p:nvPr/>
        </p:nvSpPr>
        <p:spPr>
          <a:xfrm>
            <a:off x="8841392" y="4364865"/>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Age</a:t>
            </a:r>
          </a:p>
        </p:txBody>
      </p:sp>
      <p:sp>
        <p:nvSpPr>
          <p:cNvPr id="163" name="birth_assigned_textbox">
            <a:extLst>
              <a:ext uri="{FF2B5EF4-FFF2-40B4-BE49-F238E27FC236}">
                <a16:creationId xmlns:a16="http://schemas.microsoft.com/office/drawing/2014/main" id="{48830FC5-9907-46A0-A338-2AE7F21E0305}"/>
              </a:ext>
            </a:extLst>
          </p:cNvPr>
          <p:cNvSpPr txBox="1"/>
          <p:nvPr/>
        </p:nvSpPr>
        <p:spPr>
          <a:xfrm>
            <a:off x="5020075" y="4653472"/>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t>
            </a:r>
            <a:r>
              <a:rPr lang="en-GB" sz="1100" dirty="0">
                <a:solidFill>
                  <a:prstClr val="black"/>
                </a:solidFill>
                <a:latin typeface="Arial" panose="020B0604020202020204" pitchFamily="34" charset="0"/>
                <a:cs typeface="Arial" panose="020B0604020202020204" pitchFamily="34" charset="0"/>
              </a:rPr>
              <a:t>assigned</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a:t>
            </a:r>
          </a:p>
        </p:txBody>
      </p:sp>
      <p:sp>
        <p:nvSpPr>
          <p:cNvPr id="3" name="gender_different_textbox">
            <a:extLst>
              <a:ext uri="{FF2B5EF4-FFF2-40B4-BE49-F238E27FC236}">
                <a16:creationId xmlns:a16="http://schemas.microsoft.com/office/drawing/2014/main" id="{D95B48A4-73EB-4FE7-9F35-3EA60F797381}"/>
              </a:ext>
            </a:extLst>
          </p:cNvPr>
          <p:cNvSpPr/>
          <p:nvPr/>
        </p:nvSpPr>
        <p:spPr>
          <a:xfrm>
            <a:off x="4303763" y="5976885"/>
            <a:ext cx="3785718" cy="45031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1</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patients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17"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1299934951"/>
              </p:ext>
            </p:extLst>
          </p:nvPr>
        </p:nvGraphicFramePr>
        <p:xfrm>
          <a:off x="4466470" y="4871644"/>
          <a:ext cx="3167182" cy="1170826"/>
        </p:xfrm>
        <a:graphic>
          <a:graphicData uri="http://schemas.openxmlformats.org/drawingml/2006/chart">
            <c:chart xmlns:c="http://schemas.openxmlformats.org/drawingml/2006/chart" xmlns:r="http://schemas.openxmlformats.org/officeDocument/2006/relationships" r:id="rId3"/>
          </a:graphicData>
        </a:graphic>
      </p:graphicFrame>
      <p:grpSp>
        <p:nvGrpSpPr>
          <p:cNvPr id="36" name="sex_chart_logo">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462866" y="4294660"/>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69" name="sex_box">
            <a:extLst>
              <a:ext uri="{FF2B5EF4-FFF2-40B4-BE49-F238E27FC236}">
                <a16:creationId xmlns:a16="http://schemas.microsoft.com/office/drawing/2014/main" id="{9CC08E4A-32DB-4737-949B-5E005D323C6C}"/>
              </a:ext>
              <a:ext uri="{C183D7F6-B498-43B3-948B-1728B52AA6E4}">
                <adec:decorative xmlns:adec="http://schemas.microsoft.com/office/drawing/2017/decorative" val="1"/>
              </a:ext>
            </a:extLst>
          </p:cNvPr>
          <p:cNvSpPr/>
          <p:nvPr/>
        </p:nvSpPr>
        <p:spPr>
          <a:xfrm>
            <a:off x="432275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2" name="sex_title">
            <a:extLst>
              <a:ext uri="{FF2B5EF4-FFF2-40B4-BE49-F238E27FC236}">
                <a16:creationId xmlns:a16="http://schemas.microsoft.com/office/drawing/2014/main" id="{72D46603-236F-4146-8E4F-3C953F1ACC54}"/>
              </a:ext>
            </a:extLst>
          </p:cNvPr>
          <p:cNvSpPr txBox="1"/>
          <p:nvPr/>
        </p:nvSpPr>
        <p:spPr>
          <a:xfrm>
            <a:off x="5059405" y="435936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Sex</a:t>
            </a:r>
          </a:p>
        </p:txBody>
      </p:sp>
      <p:graphicFrame>
        <p:nvGraphicFramePr>
          <p:cNvPr id="18" name="ltc_conditions_chart" descr="Bar chart showing percentage with one long-term condition and 2 or more long term conditions for this NHS trust.">
            <a:extLst>
              <a:ext uri="{FF2B5EF4-FFF2-40B4-BE49-F238E27FC236}">
                <a16:creationId xmlns:a16="http://schemas.microsoft.com/office/drawing/2014/main" id="{11E18D2A-2C1C-657A-7052-66D475CB17AD}"/>
              </a:ext>
            </a:extLst>
          </p:cNvPr>
          <p:cNvGraphicFramePr/>
          <p:nvPr>
            <p:extLst>
              <p:ext uri="{D42A27DB-BD31-4B8C-83A1-F6EECF244321}">
                <p14:modId xmlns:p14="http://schemas.microsoft.com/office/powerpoint/2010/main" val="2977736301"/>
              </p:ext>
            </p:extLst>
          </p:nvPr>
        </p:nvGraphicFramePr>
        <p:xfrm>
          <a:off x="603105" y="4560366"/>
          <a:ext cx="1767840" cy="1764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ltc_logo">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293325"/>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1" name="ltc_chart">
            <a:extLst>
              <a:ext uri="{FF2B5EF4-FFF2-40B4-BE49-F238E27FC236}">
                <a16:creationId xmlns:a16="http://schemas.microsoft.com/office/drawing/2014/main" id="{15F3C0EA-5C75-4A8B-9A56-23739DBE89FD}"/>
              </a:ext>
              <a:ext uri="{C183D7F6-B498-43B3-948B-1728B52AA6E4}">
                <adec:decorative xmlns:adec="http://schemas.microsoft.com/office/drawing/2017/decorative" val="1"/>
              </a:ext>
            </a:extLst>
          </p:cNvPr>
          <p:cNvSpPr/>
          <p:nvPr/>
        </p:nvSpPr>
        <p:spPr>
          <a:xfrm>
            <a:off x="52530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18" name="ltc_text">
            <a:extLst>
              <a:ext uri="{FF2B5EF4-FFF2-40B4-BE49-F238E27FC236}">
                <a16:creationId xmlns:a16="http://schemas.microsoft.com/office/drawing/2014/main" id="{D2C52ECC-4DBC-4816-AD18-6E6A87623C0F}"/>
              </a:ext>
            </a:extLst>
          </p:cNvPr>
          <p:cNvSpPr txBox="1"/>
          <p:nvPr/>
        </p:nvSpPr>
        <p:spPr>
          <a:xfrm>
            <a:off x="2207559" y="4781741"/>
            <a:ext cx="1832920" cy="156754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par</a:t>
            </a:r>
            <a:r>
              <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ticipa</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nts said they have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disabilities or illnesses </a:t>
            </a:r>
            <a:r>
              <a:rPr kumimoji="0" lang="en-GB" sz="1100" i="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 (excluding those who selected “I would prefer not to say”). </a:t>
            </a:r>
            <a:endPar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9" name="ltc_title">
            <a:extLst>
              <a:ext uri="{FF2B5EF4-FFF2-40B4-BE49-F238E27FC236}">
                <a16:creationId xmlns:a16="http://schemas.microsoft.com/office/drawing/2014/main" id="{4FDC3FEC-B2C7-4FB0-A883-5E18F26A1456}"/>
              </a:ext>
            </a:extLst>
          </p:cNvPr>
          <p:cNvSpPr txBox="1"/>
          <p:nvPr/>
        </p:nvSpPr>
        <p:spPr>
          <a:xfrm>
            <a:off x="1257443" y="4357733"/>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9" name="ltc_textbox">
            <a:extLst>
              <a:ext uri="{FF2B5EF4-FFF2-40B4-BE49-F238E27FC236}">
                <a16:creationId xmlns:a16="http://schemas.microsoft.com/office/drawing/2014/main" id="{64310122-844B-56E2-02AC-631D38CF53C6}"/>
              </a:ext>
            </a:extLst>
          </p:cNvPr>
          <p:cNvSpPr txBox="1"/>
          <p:nvPr/>
        </p:nvSpPr>
        <p:spPr>
          <a:xfrm>
            <a:off x="1004097" y="5355717"/>
            <a:ext cx="875860" cy="310919"/>
          </a:xfrm>
          <a:prstGeom prst="rect">
            <a:avLst/>
          </a:prstGeom>
          <a:noFill/>
        </p:spPr>
        <p:txBody>
          <a:bodyPr wrap="square">
            <a:spAutoFit/>
          </a:bodyPr>
          <a:lstStyle/>
          <a:p>
            <a:pPr lvl="0" algn="ctr">
              <a:lnSpc>
                <a:spcPct val="110000"/>
              </a:lnSpc>
              <a:spcBef>
                <a:spcPts val="400"/>
              </a:spcBef>
              <a:spcAft>
                <a:spcPts val="400"/>
              </a:spcAft>
              <a:defRPr/>
            </a:pPr>
            <a:r>
              <a:rPr lang="en-GB" sz="1400" b="1">
                <a:solidFill>
                  <a:srgbClr val="6D276A"/>
                </a:solidFill>
                <a:latin typeface="Arial"/>
              </a:rPr>
              <a:t>83%</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grpSp>
        <p:nvGrpSpPr>
          <p:cNvPr id="37" name="religion_logo">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56292" y="151930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69" y="2784266"/>
                <a:ext cx="781527" cy="1531058"/>
                <a:chOff x="5260369" y="2784266"/>
                <a:chExt cx="781527" cy="1531058"/>
              </a:xfrm>
            </p:grpSpPr>
            <p:sp>
              <p:nvSpPr>
                <p:cNvPr id="2" name="Freeform: Shape 1">
                  <a:extLst>
                    <a:ext uri="{FF2B5EF4-FFF2-40B4-BE49-F238E27FC236}">
                      <a16:creationId xmlns:a16="http://schemas.microsoft.com/office/drawing/2014/main" id="{8C78716A-D0A6-45AB-B50D-93F704C909FE}"/>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172" name="religion_box">
            <a:extLst>
              <a:ext uri="{FF2B5EF4-FFF2-40B4-BE49-F238E27FC236}">
                <a16:creationId xmlns:a16="http://schemas.microsoft.com/office/drawing/2014/main" id="{85A20AC6-B4FB-4CF0-8A51-61345A7B99A3}"/>
              </a:ext>
              <a:ext uri="{C183D7F6-B498-43B3-948B-1728B52AA6E4}">
                <adec:decorative xmlns:adec="http://schemas.microsoft.com/office/drawing/2017/decorative" val="1"/>
              </a:ext>
            </a:extLst>
          </p:cNvPr>
          <p:cNvSpPr/>
          <p:nvPr/>
        </p:nvSpPr>
        <p:spPr>
          <a:xfrm>
            <a:off x="8106438" y="1427079"/>
            <a:ext cx="3691272" cy="27216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4" name="religion_title">
            <a:extLst>
              <a:ext uri="{FF2B5EF4-FFF2-40B4-BE49-F238E27FC236}">
                <a16:creationId xmlns:a16="http://schemas.microsoft.com/office/drawing/2014/main" id="{8491380B-22F5-47C6-A677-9B4FA2357530}"/>
              </a:ext>
            </a:extLst>
          </p:cNvPr>
          <p:cNvSpPr txBox="1"/>
          <p:nvPr/>
        </p:nvSpPr>
        <p:spPr>
          <a:xfrm>
            <a:off x="8841392" y="1571113"/>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Religion</a:t>
            </a:r>
          </a:p>
        </p:txBody>
      </p:sp>
      <p:grpSp>
        <p:nvGrpSpPr>
          <p:cNvPr id="35" name="ethnicity_logo">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4431792" y="1504428"/>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EE40CD96-FAD5-4BCD-909A-6E04E775C26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66985" y="1419143"/>
              <a:ext cx="495789" cy="330098"/>
            </a:xfrm>
            <a:prstGeom prst="rect">
              <a:avLst/>
            </a:prstGeom>
          </p:spPr>
        </p:pic>
      </p:grpSp>
      <p:sp>
        <p:nvSpPr>
          <p:cNvPr id="171" name="ethnicity_box">
            <a:extLst>
              <a:ext uri="{FF2B5EF4-FFF2-40B4-BE49-F238E27FC236}">
                <a16:creationId xmlns:a16="http://schemas.microsoft.com/office/drawing/2014/main" id="{EE57BB3F-0C2C-446E-A9A2-9BE2DC83AD47}"/>
              </a:ext>
              <a:ext uri="{C183D7F6-B498-43B3-948B-1728B52AA6E4}">
                <adec:decorative xmlns:adec="http://schemas.microsoft.com/office/drawing/2017/decorative" val="1"/>
              </a:ext>
            </a:extLst>
          </p:cNvPr>
          <p:cNvSpPr/>
          <p:nvPr/>
        </p:nvSpPr>
        <p:spPr>
          <a:xfrm>
            <a:off x="4322759" y="1427079"/>
            <a:ext cx="3691272" cy="2722441"/>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3" name="ethnicity_title">
            <a:extLst>
              <a:ext uri="{FF2B5EF4-FFF2-40B4-BE49-F238E27FC236}">
                <a16:creationId xmlns:a16="http://schemas.microsoft.com/office/drawing/2014/main" id="{143A08B6-3722-41C1-B9A1-373688EE8BE8}"/>
              </a:ext>
            </a:extLst>
          </p:cNvPr>
          <p:cNvSpPr txBox="1"/>
          <p:nvPr/>
        </p:nvSpPr>
        <p:spPr>
          <a:xfrm>
            <a:off x="5045120" y="155770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Ethnicity</a:t>
            </a:r>
          </a:p>
        </p:txBody>
      </p:sp>
      <p:grpSp>
        <p:nvGrpSpPr>
          <p:cNvPr id="10" name="completed_logo">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1982990"/>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response rate logo">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692718" y="3421289"/>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3" name="response_rate_%" descr="Pie chart showing religion breakdown for this NHS trust.">
            <a:extLst>
              <a:ext uri="{FF2B5EF4-FFF2-40B4-BE49-F238E27FC236}">
                <a16:creationId xmlns:a16="http://schemas.microsoft.com/office/drawing/2014/main" id="{2D715A54-7842-4823-8F87-D2308AE2BB34}"/>
              </a:ext>
            </a:extLst>
          </p:cNvPr>
          <p:cNvSpPr txBox="1"/>
          <p:nvPr/>
        </p:nvSpPr>
        <p:spPr>
          <a:xfrm>
            <a:off x="1240785" y="3173357"/>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38%</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79" name="no._invited_text" descr="Pie chart showing religion breakdown for this NHS trust.">
            <a:extLst>
              <a:ext uri="{FF2B5EF4-FFF2-40B4-BE49-F238E27FC236}">
                <a16:creationId xmlns:a16="http://schemas.microsoft.com/office/drawing/2014/main" id="{F64790F4-A2D2-4077-8645-A12CC4E723FF}"/>
              </a:ext>
            </a:extLst>
          </p:cNvPr>
          <p:cNvSpPr txBox="1"/>
          <p:nvPr/>
        </p:nvSpPr>
        <p:spPr>
          <a:xfrm>
            <a:off x="1098986" y="1483111"/>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invited_text">
            <a:extLst>
              <a:ext uri="{FF2B5EF4-FFF2-40B4-BE49-F238E27FC236}">
                <a16:creationId xmlns:a16="http://schemas.microsoft.com/office/drawing/2014/main" id="{9F4CC52C-B708-4794-B6A0-B299E9C56511}"/>
              </a:ext>
            </a:extLst>
          </p:cNvPr>
          <p:cNvSpPr txBox="1"/>
          <p:nvPr/>
        </p:nvSpPr>
        <p:spPr>
          <a:xfrm>
            <a:off x="2163386" y="1608196"/>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180" name="no._completed_text" descr="Pie chart showing religion breakdown for this NHS trust.">
            <a:extLst>
              <a:ext uri="{FF2B5EF4-FFF2-40B4-BE49-F238E27FC236}">
                <a16:creationId xmlns:a16="http://schemas.microsoft.com/office/drawing/2014/main" id="{EF53C05F-EFFD-4611-A28C-F275098D0227}"/>
              </a:ext>
            </a:extLst>
          </p:cNvPr>
          <p:cNvSpPr txBox="1"/>
          <p:nvPr/>
        </p:nvSpPr>
        <p:spPr>
          <a:xfrm>
            <a:off x="1240785" y="1920029"/>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457</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completed_text">
            <a:extLst>
              <a:ext uri="{FF2B5EF4-FFF2-40B4-BE49-F238E27FC236}">
                <a16:creationId xmlns:a16="http://schemas.microsoft.com/office/drawing/2014/main" id="{5A45D473-3CCC-4019-8687-3665A73AD394}"/>
              </a:ext>
            </a:extLst>
          </p:cNvPr>
          <p:cNvSpPr txBox="1"/>
          <p:nvPr/>
        </p:nvSpPr>
        <p:spPr>
          <a:xfrm>
            <a:off x="2163386" y="2044157"/>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grpSp>
        <p:nvGrpSpPr>
          <p:cNvPr id="9" name="take_part_logo">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37427"/>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7" name="rr_trustaverage_text">
            <a:extLst>
              <a:ext uri="{FF2B5EF4-FFF2-40B4-BE49-F238E27FC236}">
                <a16:creationId xmlns:a16="http://schemas.microsoft.com/office/drawing/2014/main" id="{1761B5D8-F921-4787-B6F8-502736A37BF5}"/>
              </a:ext>
            </a:extLst>
          </p:cNvPr>
          <p:cNvSpPr txBox="1"/>
          <p:nvPr/>
        </p:nvSpPr>
        <p:spPr>
          <a:xfrm>
            <a:off x="2163386" y="3621533"/>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1" name="emergency_admission_text">
            <a:extLst>
              <a:ext uri="{FF2B5EF4-FFF2-40B4-BE49-F238E27FC236}">
                <a16:creationId xmlns:a16="http://schemas.microsoft.com/office/drawing/2014/main" id="{3893E5C3-87FF-4423-898E-6E2B5F2B849F}"/>
              </a:ext>
            </a:extLst>
          </p:cNvPr>
          <p:cNvSpPr txBox="1"/>
          <p:nvPr/>
        </p:nvSpPr>
        <p:spPr>
          <a:xfrm>
            <a:off x="2149755" y="2480855"/>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urgent/emergency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6" name="urg_emerg admission" descr="Pie chart showing religion breakdown for this NHS trust.">
            <a:extLst>
              <a:ext uri="{FF2B5EF4-FFF2-40B4-BE49-F238E27FC236}">
                <a16:creationId xmlns:a16="http://schemas.microsoft.com/office/drawing/2014/main" id="{0A5641DC-89B7-7365-EF25-C7A24C8BAE29}"/>
              </a:ext>
            </a:extLst>
          </p:cNvPr>
          <p:cNvSpPr txBox="1"/>
          <p:nvPr/>
        </p:nvSpPr>
        <p:spPr>
          <a:xfrm>
            <a:off x="589774" y="2419908"/>
            <a:ext cx="1485353" cy="648896"/>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79%</a:t>
            </a:r>
            <a:endParaRPr lang="en-GB" sz="1600" dirty="0">
              <a:solidFill>
                <a:srgbClr val="6D276A"/>
              </a:solidFill>
              <a:latin typeface="Arial"/>
            </a:endParaRPr>
          </a:p>
          <a:p>
            <a:pPr lvl="0" algn="r">
              <a:lnSpc>
                <a:spcPct val="110000"/>
              </a:lnSpc>
              <a:spcBef>
                <a:spcPts val="400"/>
              </a:spcBef>
              <a:spcAft>
                <a:spcPts val="600"/>
              </a:spcAft>
              <a:defRPr/>
            </a:pPr>
            <a:endParaRPr kumimoji="0" lang="en-GB" sz="1600" i="0" u="none" strike="noStrike" kern="1200" cap="none" spc="0" normalizeH="0" baseline="0" noProof="0" dirty="0">
              <a:ln>
                <a:noFill/>
              </a:ln>
              <a:solidFill>
                <a:srgbClr val="6D276A"/>
              </a:solidFill>
              <a:effectLst/>
              <a:uLnTx/>
              <a:uFillTx/>
              <a:latin typeface="Arial"/>
              <a:ea typeface="+mn-ea"/>
              <a:cs typeface="+mn-cs"/>
            </a:endParaRPr>
          </a:p>
        </p:txBody>
      </p:sp>
      <p:sp>
        <p:nvSpPr>
          <p:cNvPr id="105" name="rr_text">
            <a:extLst>
              <a:ext uri="{FF2B5EF4-FFF2-40B4-BE49-F238E27FC236}">
                <a16:creationId xmlns:a16="http://schemas.microsoft.com/office/drawing/2014/main" id="{41EB9088-5661-4756-9FFE-E0C519BF9AC2}"/>
              </a:ext>
            </a:extLst>
          </p:cNvPr>
          <p:cNvSpPr txBox="1"/>
          <p:nvPr/>
        </p:nvSpPr>
        <p:spPr>
          <a:xfrm>
            <a:off x="2163386" y="3268041"/>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9" name="rr_lastyear_text">
            <a:extLst>
              <a:ext uri="{FF2B5EF4-FFF2-40B4-BE49-F238E27FC236}">
                <a16:creationId xmlns:a16="http://schemas.microsoft.com/office/drawing/2014/main" id="{0FC961B9-63D2-4A64-83E7-12AD0852E746}"/>
              </a:ext>
            </a:extLst>
          </p:cNvPr>
          <p:cNvSpPr txBox="1"/>
          <p:nvPr/>
        </p:nvSpPr>
        <p:spPr>
          <a:xfrm>
            <a:off x="2163386" y="3865762"/>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4" name="avg_response_rate" descr="Pie chart showing religion breakdown for this NHS trust.">
            <a:extLst>
              <a:ext uri="{FF2B5EF4-FFF2-40B4-BE49-F238E27FC236}">
                <a16:creationId xmlns:a16="http://schemas.microsoft.com/office/drawing/2014/main" id="{20B8222A-4DC4-435A-A78B-AA639CCF1E8B}"/>
              </a:ext>
            </a:extLst>
          </p:cNvPr>
          <p:cNvSpPr txBox="1"/>
          <p:nvPr/>
        </p:nvSpPr>
        <p:spPr>
          <a:xfrm>
            <a:off x="1240785" y="356687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6" name="previous_response_rate" descr="Pie chart showing religion breakdown for this NHS trust.">
            <a:extLst>
              <a:ext uri="{FF2B5EF4-FFF2-40B4-BE49-F238E27FC236}">
                <a16:creationId xmlns:a16="http://schemas.microsoft.com/office/drawing/2014/main" id="{9A902B97-02F3-C36B-C963-1218A56B52BF}"/>
              </a:ext>
            </a:extLst>
          </p:cNvPr>
          <p:cNvSpPr txBox="1"/>
          <p:nvPr/>
        </p:nvSpPr>
        <p:spPr>
          <a:xfrm>
            <a:off x="1223041" y="382149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39%</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resp_rate_box">
            <a:extLst>
              <a:ext uri="{FF2B5EF4-FFF2-40B4-BE49-F238E27FC236}">
                <a16:creationId xmlns:a16="http://schemas.microsoft.com/office/drawing/2014/main" id="{C649CCAB-711B-4B9C-AB3E-4083FB44B8DB}"/>
              </a:ext>
              <a:ext uri="{C183D7F6-B498-43B3-948B-1728B52AA6E4}">
                <adec:decorative xmlns:adec="http://schemas.microsoft.com/office/drawing/2017/decorative" val="1"/>
              </a:ext>
            </a:extLst>
          </p:cNvPr>
          <p:cNvSpPr/>
          <p:nvPr/>
        </p:nvSpPr>
        <p:spPr>
          <a:xfrm>
            <a:off x="525309" y="1427079"/>
            <a:ext cx="3691272" cy="272244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slide_explanation_text">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52" name="Slide_title">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5106623" cy="588823"/>
          </a:xfrm>
        </p:spPr>
        <p:txBody>
          <a:bodyPr>
            <a:normAutofit/>
          </a:bodyPr>
          <a:lstStyle/>
          <a:p>
            <a:r>
              <a:rPr lang="en-GB"/>
              <a:t>Who took part in the survey?</a:t>
            </a:r>
          </a:p>
        </p:txBody>
      </p:sp>
      <p:sp>
        <p:nvSpPr>
          <p:cNvPr id="14" name="planned_admission_text">
            <a:extLst>
              <a:ext uri="{FF2B5EF4-FFF2-40B4-BE49-F238E27FC236}">
                <a16:creationId xmlns:a16="http://schemas.microsoft.com/office/drawing/2014/main" id="{F8F15077-7D1D-76A8-2BE6-C84861735085}"/>
              </a:ext>
            </a:extLst>
          </p:cNvPr>
          <p:cNvSpPr txBox="1"/>
          <p:nvPr/>
        </p:nvSpPr>
        <p:spPr>
          <a:xfrm>
            <a:off x="2154236" y="2830692"/>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planned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21" name="planned admission" descr="Pie chart showing religion breakdown for this NHS trust.">
            <a:extLst>
              <a:ext uri="{FF2B5EF4-FFF2-40B4-BE49-F238E27FC236}">
                <a16:creationId xmlns:a16="http://schemas.microsoft.com/office/drawing/2014/main" id="{E79EBCF1-A7E3-46DE-4B0D-EC4897B1DB08}"/>
              </a:ext>
            </a:extLst>
          </p:cNvPr>
          <p:cNvSpPr txBox="1"/>
          <p:nvPr/>
        </p:nvSpPr>
        <p:spPr>
          <a:xfrm>
            <a:off x="589773" y="2771799"/>
            <a:ext cx="1485353" cy="249812"/>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21%</a:t>
            </a:r>
            <a:endParaRPr lang="en-GB" sz="1600" dirty="0">
              <a:solidFill>
                <a:srgbClr val="6D276A"/>
              </a:solidFill>
              <a:latin typeface="Arial"/>
            </a:endParaRPr>
          </a:p>
        </p:txBody>
      </p:sp>
      <p:graphicFrame>
        <p:nvGraphicFramePr>
          <p:cNvPr id="23" name="age_chart" descr="Bar chart showing breakdown of sex at birth for this NHS trust.">
            <a:extLst>
              <a:ext uri="{FF2B5EF4-FFF2-40B4-BE49-F238E27FC236}">
                <a16:creationId xmlns:a16="http://schemas.microsoft.com/office/drawing/2014/main" id="{76124AEE-087B-7D8C-E5C5-3E3F4787C2CE}"/>
              </a:ext>
            </a:extLst>
          </p:cNvPr>
          <p:cNvGraphicFramePr/>
          <p:nvPr>
            <p:extLst>
              <p:ext uri="{D42A27DB-BD31-4B8C-83A1-F6EECF244321}">
                <p14:modId xmlns:p14="http://schemas.microsoft.com/office/powerpoint/2010/main" val="3922327588"/>
              </p:ext>
            </p:extLst>
          </p:nvPr>
        </p:nvGraphicFramePr>
        <p:xfrm>
          <a:off x="8368483" y="4864829"/>
          <a:ext cx="3298208" cy="14595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ethnicity_chart" descr="Bar chart showing breakdown of sex at birth for this NHS trust.">
            <a:extLst>
              <a:ext uri="{FF2B5EF4-FFF2-40B4-BE49-F238E27FC236}">
                <a16:creationId xmlns:a16="http://schemas.microsoft.com/office/drawing/2014/main" id="{DAB9A75C-C80E-CE37-E989-14AB376C8E16}"/>
              </a:ext>
            </a:extLst>
          </p:cNvPr>
          <p:cNvGraphicFramePr/>
          <p:nvPr>
            <p:extLst>
              <p:ext uri="{D42A27DB-BD31-4B8C-83A1-F6EECF244321}">
                <p14:modId xmlns:p14="http://schemas.microsoft.com/office/powerpoint/2010/main" val="3003026097"/>
              </p:ext>
            </p:extLst>
          </p:nvPr>
        </p:nvGraphicFramePr>
        <p:xfrm>
          <a:off x="4512409" y="1938547"/>
          <a:ext cx="3167182" cy="20612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religion_chart" descr="Bar chart showing breakdown of sex at birth for this NHS trust.">
            <a:extLst>
              <a:ext uri="{FF2B5EF4-FFF2-40B4-BE49-F238E27FC236}">
                <a16:creationId xmlns:a16="http://schemas.microsoft.com/office/drawing/2014/main" id="{552163DD-8CF6-BF67-1C5A-42DD361B25FD}"/>
              </a:ext>
            </a:extLst>
          </p:cNvPr>
          <p:cNvGraphicFramePr/>
          <p:nvPr>
            <p:extLst>
              <p:ext uri="{D42A27DB-BD31-4B8C-83A1-F6EECF244321}">
                <p14:modId xmlns:p14="http://schemas.microsoft.com/office/powerpoint/2010/main" val="2089462492"/>
              </p:ext>
            </p:extLst>
          </p:nvPr>
        </p:nvGraphicFramePr>
        <p:xfrm>
          <a:off x="8379694" y="1977909"/>
          <a:ext cx="3167182" cy="206124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45615821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675020242"/>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19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518;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32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08523595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945145157"/>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1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9496040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0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401;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1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520;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1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467440699"/>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81446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2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97826608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2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807676139"/>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3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09226173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2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517;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3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519;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3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243853657"/>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9547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4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39582694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4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80774702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4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466;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373;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5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29661341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5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able to be or didn't want to be involved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5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294507701"/>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2253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6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25617924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18629671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6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7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23236085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7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had no worries or fears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436;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350;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365;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7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796381533"/>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15024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72036993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7735299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this,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505;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9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93327127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9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in any pain,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355;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363;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9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348147489"/>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62653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08556402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35279848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0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attention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377;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401;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09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sation_info">
            <a:extLst>
              <a:ext uri="{FF2B5EF4-FFF2-40B4-BE49-F238E27FC236}">
                <a16:creationId xmlns:a16="http://schemas.microsoft.com/office/drawing/2014/main" id="{AE007A21-F43C-D0C1-D458-B52CADFCF7F2}"/>
              </a:ext>
            </a:extLst>
          </p:cNvPr>
          <p:cNvSpPr txBox="1">
            <a:spLocks/>
          </p:cNvSpPr>
          <p:nvPr/>
        </p:nvSpPr>
        <p:spPr>
          <a:xfrm>
            <a:off x="478679" y="1268520"/>
            <a:ext cx="11358988" cy="48327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new to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44D55EF3-B20E-FA4C-8479-71EEEFA1A7DA}"/>
              </a:ext>
            </a:extLst>
          </p:cNvPr>
          <p:cNvSpPr>
            <a:spLocks noGrp="1"/>
          </p:cNvSpPr>
          <p:nvPr>
            <p:ph type="title"/>
          </p:nvPr>
        </p:nvSpPr>
        <p:spPr>
          <a:xfrm>
            <a:off x="419970" y="613664"/>
            <a:ext cx="11417697" cy="654856"/>
          </a:xfrm>
        </p:spPr>
        <p:txBody>
          <a:bodyPr>
            <a:normAutofit/>
          </a:bodyPr>
          <a:lstStyle/>
          <a:p>
            <a:r>
              <a:rPr lang="en-US" dirty="0"/>
              <a:t>Section 7. Individual needs</a:t>
            </a:r>
          </a:p>
        </p:txBody>
      </p:sp>
    </p:spTree>
    <p:extLst>
      <p:ext uri="{BB962C8B-B14F-4D97-AF65-F5344CB8AC3E}">
        <p14:creationId xmlns:p14="http://schemas.microsoft.com/office/powerpoint/2010/main" val="14355656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19549-F9B3-EE94-5532-1172013788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84142-FBD2-4E9E-D0A9-AD01D46BE1CF}"/>
              </a:ext>
            </a:extLst>
          </p:cNvPr>
          <p:cNvSpPr>
            <a:spLocks noGrp="1"/>
          </p:cNvSpPr>
          <p:nvPr>
            <p:ph type="title"/>
          </p:nvPr>
        </p:nvSpPr>
        <p:spPr/>
        <p:txBody>
          <a:bodyPr>
            <a:normAutofit/>
          </a:bodyPr>
          <a:lstStyle/>
          <a:p>
            <a:r>
              <a:rPr lang="en-GB" dirty="0"/>
              <a:t>Section 8. Virtual wards</a:t>
            </a:r>
          </a:p>
        </p:txBody>
      </p:sp>
      <p:sp>
        <p:nvSpPr>
          <p:cNvPr id="45" name="Slide Number Placeholder 1">
            <a:extLst>
              <a:ext uri="{FF2B5EF4-FFF2-40B4-BE49-F238E27FC236}">
                <a16:creationId xmlns:a16="http://schemas.microsoft.com/office/drawing/2014/main" id="{88D69F7A-5776-E70C-781C-703F941486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7" name="organisation_info">
            <a:extLst>
              <a:ext uri="{FF2B5EF4-FFF2-40B4-BE49-F238E27FC236}">
                <a16:creationId xmlns:a16="http://schemas.microsoft.com/office/drawing/2014/main" id="{0FC4A15F-BDED-1430-3605-A19420D27484}"/>
              </a:ext>
            </a:extLst>
          </p:cNvPr>
          <p:cNvSpPr txBox="1">
            <a:spLocks/>
          </p:cNvSpPr>
          <p:nvPr/>
        </p:nvSpPr>
        <p:spPr>
          <a:xfrm>
            <a:off x="515938" y="1268520"/>
            <a:ext cx="11358988" cy="54102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non-comparable for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49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5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28851116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5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008381522"/>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5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to be involved in decisions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502;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36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304;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333;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331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36_sig" descr="Significant changes 2021 vs 2020&#10;Significant changes 2021 vs 2019" title="Significant changes">
            <a:extLst>
              <a:ext uri="{FF2B5EF4-FFF2-40B4-BE49-F238E27FC236}">
                <a16:creationId xmlns:a16="http://schemas.microsoft.com/office/drawing/2014/main" id="{82E2CACA-9CC6-1020-18BB-2F8C7F1B39AF}"/>
              </a:ext>
            </a:extLst>
          </p:cNvPr>
          <p:cNvGraphicFramePr>
            <a:graphicFrameLocks noGrp="1"/>
          </p:cNvGraphicFramePr>
          <p:nvPr>
            <p:extLst>
              <p:ext uri="{D42A27DB-BD31-4B8C-83A1-F6EECF244321}">
                <p14:modId xmlns:p14="http://schemas.microsoft.com/office/powerpoint/2010/main" val="3932044398"/>
              </p:ext>
            </p:extLst>
          </p:nvPr>
        </p:nvGraphicFramePr>
        <p:xfrm>
          <a:off x="6963719" y="527144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9" name="Q36_c" descr="Trust mean score trend data for Q7, plotted against the national average. ">
            <a:extLst>
              <a:ext uri="{FF2B5EF4-FFF2-40B4-BE49-F238E27FC236}">
                <a16:creationId xmlns:a16="http://schemas.microsoft.com/office/drawing/2014/main" id="{3282B930-74D3-D399-3E1F-213A3ED50A11}"/>
              </a:ext>
            </a:extLst>
          </p:cNvPr>
          <p:cNvGraphicFramePr/>
          <p:nvPr>
            <p:extLst>
              <p:ext uri="{D42A27DB-BD31-4B8C-83A1-F6EECF244321}">
                <p14:modId xmlns:p14="http://schemas.microsoft.com/office/powerpoint/2010/main" val="1765698387"/>
              </p:ext>
            </p:extLst>
          </p:nvPr>
        </p:nvGraphicFramePr>
        <p:xfrm>
          <a:off x="6207442" y="137712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780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_text">
            <a:extLst>
              <a:ext uri="{FF2B5EF4-FFF2-40B4-BE49-F238E27FC236}">
                <a16:creationId xmlns:a16="http://schemas.microsoft.com/office/drawing/2014/main" id="{639225A6-2D56-A75F-6455-F922194B5279}"/>
              </a:ext>
            </a:extLst>
          </p:cNvPr>
          <p:cNvSpPr>
            <a:spLocks noGrp="1"/>
          </p:cNvSpPr>
          <p:nvPr>
            <p:ph type="title"/>
          </p:nvPr>
        </p:nvSpPr>
        <p:spPr/>
        <p:txBody>
          <a:bodyPr/>
          <a:lstStyle/>
          <a:p>
            <a:r>
              <a:rPr lang="en-GB" dirty="0"/>
              <a:t>Summary of findings for your trust</a:t>
            </a:r>
          </a:p>
        </p:txBody>
      </p:sp>
      <p:grpSp>
        <p:nvGrpSpPr>
          <p:cNvPr id="4" name="other_trust_comparison">
            <a:extLst>
              <a:ext uri="{FF2B5EF4-FFF2-40B4-BE49-F238E27FC236}">
                <a16:creationId xmlns:a16="http://schemas.microsoft.com/office/drawing/2014/main" id="{24C3889D-5B8C-CBAC-6B89-643F568C0028}"/>
              </a:ext>
            </a:extLst>
          </p:cNvPr>
          <p:cNvGrpSpPr/>
          <p:nvPr/>
        </p:nvGrpSpPr>
        <p:grpSpPr>
          <a:xfrm>
            <a:off x="378640" y="1261182"/>
            <a:ext cx="5700220" cy="4456146"/>
            <a:chOff x="378640" y="1261182"/>
            <a:chExt cx="5700220" cy="4456146"/>
          </a:xfrm>
        </p:grpSpPr>
        <p:sp>
          <p:nvSpPr>
            <p:cNvPr id="5" name="Rectangle 4" descr="Border box" title="Decorative">
              <a:extLst>
                <a:ext uri="{FF2B5EF4-FFF2-40B4-BE49-F238E27FC236}">
                  <a16:creationId xmlns:a16="http://schemas.microsoft.com/office/drawing/2014/main" id="{903AE7FA-91FD-0730-1147-196F43DF42F7}"/>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rust_comp_title">
              <a:extLst>
                <a:ext uri="{FF2B5EF4-FFF2-40B4-BE49-F238E27FC236}">
                  <a16:creationId xmlns:a16="http://schemas.microsoft.com/office/drawing/2014/main" id="{0365E686-B190-FFD8-24B4-B5A9EE0DCFF9}"/>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7" name="trust_comparison_text">
              <a:extLst>
                <a:ext uri="{FF2B5EF4-FFF2-40B4-BE49-F238E27FC236}">
                  <a16:creationId xmlns:a16="http://schemas.microsoft.com/office/drawing/2014/main" id="{29C91B76-A4E9-E144-EAD8-FCAEEB2FDC2E}"/>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band_count_chart" descr="Bar chart showing the number of questions at which this NHS trust performed better, worse, or about the same as other trusts.">
              <a:extLst>
                <a:ext uri="{FF2B5EF4-FFF2-40B4-BE49-F238E27FC236}">
                  <a16:creationId xmlns:a16="http://schemas.microsoft.com/office/drawing/2014/main" id="{7163E62C-2E81-BF6A-4BFA-BC2DD249E51D}"/>
                </a:ext>
              </a:extLst>
            </p:cNvPr>
            <p:cNvGraphicFramePr>
              <a:graphicFrameLocks/>
            </p:cNvGraphicFramePr>
            <p:nvPr>
              <p:extLst>
                <p:ext uri="{D42A27DB-BD31-4B8C-83A1-F6EECF244321}">
                  <p14:modId xmlns:p14="http://schemas.microsoft.com/office/powerpoint/2010/main" val="3962943725"/>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2"/>
            </a:graphicData>
          </a:graphic>
        </p:graphicFrame>
      </p:grpSp>
      <p:sp>
        <p:nvSpPr>
          <p:cNvPr id="10" name="last_year_comparison" descr="Border box" title="Decorative">
            <a:extLst>
              <a:ext uri="{FF2B5EF4-FFF2-40B4-BE49-F238E27FC236}">
                <a16:creationId xmlns:a16="http://schemas.microsoft.com/office/drawing/2014/main" id="{C7D90D85-5293-58BF-4F83-B52262EE4CAD}"/>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lastyear_comp_title">
            <a:extLst>
              <a:ext uri="{FF2B5EF4-FFF2-40B4-BE49-F238E27FC236}">
                <a16:creationId xmlns:a16="http://schemas.microsoft.com/office/drawing/2014/main" id="{F26E9FC8-2D47-0B10-F347-6399F90E40A5}"/>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2" name="lastyear_comp_text">
            <a:extLst>
              <a:ext uri="{FF2B5EF4-FFF2-40B4-BE49-F238E27FC236}">
                <a16:creationId xmlns:a16="http://schemas.microsoft.com/office/drawing/2014/main" id="{51B287E1-72E9-0340-0744-5C44C57755F7}"/>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01F965A8-AC10-C870-C305-0BC6A99194FA}"/>
              </a:ext>
            </a:extLst>
          </p:cNvPr>
          <p:cNvGraphicFramePr>
            <a:graphicFrameLocks/>
          </p:cNvGraphicFramePr>
          <p:nvPr>
            <p:extLst>
              <p:ext uri="{D42A27DB-BD31-4B8C-83A1-F6EECF244321}">
                <p14:modId xmlns:p14="http://schemas.microsoft.com/office/powerpoint/2010/main" val="2374805576"/>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3"/>
          </a:graphicData>
        </a:graphic>
      </p:graphicFrame>
      <p:sp>
        <p:nvSpPr>
          <p:cNvPr id="14" name="comparison_link_text">
            <a:extLst>
              <a:ext uri="{FF2B5EF4-FFF2-40B4-BE49-F238E27FC236}">
                <a16:creationId xmlns:a16="http://schemas.microsoft.com/office/drawing/2014/main" id="{24188FD9-4CA3-D823-8A93-B5075FF842B3}"/>
              </a:ext>
            </a:extLst>
          </p:cNvPr>
          <p:cNvSpPr/>
          <p:nvPr/>
        </p:nvSpPr>
        <p:spPr>
          <a:xfrm>
            <a:off x="419970" y="5835091"/>
            <a:ext cx="11165040" cy="461665"/>
          </a:xfrm>
          <a:prstGeom prst="rect">
            <a:avLst/>
          </a:prstGeom>
        </p:spPr>
        <p:txBody>
          <a:bodyPr wrap="square">
            <a:spAutoFit/>
          </a:bodyPr>
          <a:lstStyle/>
          <a:p>
            <a:pPr>
              <a:defRPr/>
            </a:pPr>
            <a:r>
              <a:rPr lang="en-GB" sz="1200" dirty="0">
                <a:solidFill>
                  <a:prstClr val="black"/>
                </a:solidFill>
                <a:latin typeface="Arial"/>
              </a:rPr>
              <a:t>For a breakdown of the questions where your trust has performed better or worse compared with all other trusts, please refer to the section “</a:t>
            </a:r>
            <a:r>
              <a:rPr lang="en-GB" sz="1200" dirty="0">
                <a:solidFill>
                  <a:prstClr val="black"/>
                </a:solidFill>
                <a:latin typeface="Arial"/>
                <a:hlinkClick r:id="rId4" action="ppaction://hlinksldjump"/>
              </a:rPr>
              <a:t>Comparison to other trusts</a:t>
            </a:r>
            <a:r>
              <a:rPr lang="en-GB" sz="1200" dirty="0">
                <a:solidFill>
                  <a:prstClr val="black"/>
                </a:solidFill>
                <a:latin typeface="Arial"/>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15" name="Slide Number Placeholder 1">
            <a:extLst>
              <a:ext uri="{FF2B5EF4-FFF2-40B4-BE49-F238E27FC236}">
                <a16:creationId xmlns:a16="http://schemas.microsoft.com/office/drawing/2014/main" id="{22F87735-77B1-F7E4-68F5-32DC6E76649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2929119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81719863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84336026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197;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194;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63457425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3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517;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3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079701388"/>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02439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85332143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57023037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9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483;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40_t">
            <a:extLst>
              <a:ext uri="{FF2B5EF4-FFF2-40B4-BE49-F238E27FC236}">
                <a16:creationId xmlns:a16="http://schemas.microsoft.com/office/drawing/2014/main" id="{5D5D123F-4F1E-9B91-962A-0E469B39C222}"/>
              </a:ext>
            </a:extLst>
          </p:cNvPr>
          <p:cNvSpPr/>
          <p:nvPr/>
        </p:nvSpPr>
        <p:spPr>
          <a:xfrm>
            <a:off x="6821137" y="584654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that were given information about what they should or should not do after leaving hospital.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306;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320;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308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754990625"/>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40_c" descr="Trust mean score trend data for Q7, plotted against the national average. ">
            <a:extLst>
              <a:ext uri="{FF2B5EF4-FFF2-40B4-BE49-F238E27FC236}">
                <a16:creationId xmlns:a16="http://schemas.microsoft.com/office/drawing/2014/main" id="{DB262043-24FF-7618-1FE6-CF3BBA35291B}"/>
              </a:ext>
            </a:extLst>
          </p:cNvPr>
          <p:cNvGraphicFramePr/>
          <p:nvPr>
            <p:extLst>
              <p:ext uri="{D42A27DB-BD31-4B8C-83A1-F6EECF244321}">
                <p14:modId xmlns:p14="http://schemas.microsoft.com/office/powerpoint/2010/main" val="2240115521"/>
              </p:ext>
            </p:extLst>
          </p:nvPr>
        </p:nvGraphicFramePr>
        <p:xfrm>
          <a:off x="6207442" y="1348685"/>
          <a:ext cx="5468620" cy="38342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183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74896630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54527134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1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409;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334;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346;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361;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28147251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2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further care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44159175"/>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69116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59459987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88742915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3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377;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401;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4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65520428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4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262;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220;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222;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224;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4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036601174"/>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50005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10. Kindness and compassion</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4" name="Q4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955077789"/>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6_t">
            <a:extLst>
              <a:ext uri="{FF2B5EF4-FFF2-40B4-BE49-F238E27FC236}">
                <a16:creationId xmlns:a16="http://schemas.microsoft.com/office/drawing/2014/main" id="{ABE7D2A0-1C63-2341-4B6B-E439FC00CBA8}"/>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439;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6_c" descr="Trust mean score trend data for Q7, plotted against the national average. ">
            <a:extLst>
              <a:ext uri="{FF2B5EF4-FFF2-40B4-BE49-F238E27FC236}">
                <a16:creationId xmlns:a16="http://schemas.microsoft.com/office/drawing/2014/main" id="{410A8C88-5F9C-798F-96FB-4FD384FB6B27}"/>
              </a:ext>
            </a:extLst>
          </p:cNvPr>
          <p:cNvGraphicFramePr/>
          <p:nvPr>
            <p:extLst>
              <p:ext uri="{D42A27DB-BD31-4B8C-83A1-F6EECF244321}">
                <p14:modId xmlns:p14="http://schemas.microsoft.com/office/powerpoint/2010/main" val="375905607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3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88F58-BA4B-565B-E351-706D3254F5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8491A6-816F-C85C-8F38-A5919C836469}"/>
              </a:ext>
            </a:extLst>
          </p:cNvPr>
          <p:cNvSpPr>
            <a:spLocks noGrp="1"/>
          </p:cNvSpPr>
          <p:nvPr>
            <p:ph type="title"/>
          </p:nvPr>
        </p:nvSpPr>
        <p:spPr/>
        <p:txBody>
          <a:bodyPr>
            <a:normAutofit/>
          </a:bodyPr>
          <a:lstStyle/>
          <a:p>
            <a:r>
              <a:rPr lang="en-GB" dirty="0"/>
              <a:t>Section 11. Respect and dignity</a:t>
            </a:r>
          </a:p>
        </p:txBody>
      </p:sp>
      <p:sp>
        <p:nvSpPr>
          <p:cNvPr id="45" name="Slide Number Placeholder 1">
            <a:extLst>
              <a:ext uri="{FF2B5EF4-FFF2-40B4-BE49-F238E27FC236}">
                <a16:creationId xmlns:a16="http://schemas.microsoft.com/office/drawing/2014/main" id="{CB87622A-2488-4FE4-04AF-F5A6382D10A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5BAD41A7-3982-8873-053D-C6942B4C56CD}"/>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7_c" descr="Trust mean score trend data for Q7, plotted against the national average. ">
            <a:extLst>
              <a:ext uri="{FF2B5EF4-FFF2-40B4-BE49-F238E27FC236}">
                <a16:creationId xmlns:a16="http://schemas.microsoft.com/office/drawing/2014/main" id="{E786CBD1-6E90-B9A1-F998-3BD053F3DA43}"/>
              </a:ext>
            </a:extLst>
          </p:cNvPr>
          <p:cNvGraphicFramePr/>
          <p:nvPr>
            <p:extLst>
              <p:ext uri="{D42A27DB-BD31-4B8C-83A1-F6EECF244321}">
                <p14:modId xmlns:p14="http://schemas.microsoft.com/office/powerpoint/2010/main" val="27389985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7_sig" descr="Significant changes 2021 vs 2020&#10;Significant changes 2021 vs 2019" title="Significant changes">
            <a:extLst>
              <a:ext uri="{FF2B5EF4-FFF2-40B4-BE49-F238E27FC236}">
                <a16:creationId xmlns:a16="http://schemas.microsoft.com/office/drawing/2014/main" id="{D3D89864-65AD-3B60-944F-3BF69C865B24}"/>
              </a:ext>
            </a:extLst>
          </p:cNvPr>
          <p:cNvGraphicFramePr>
            <a:graphicFrameLocks noGrp="1"/>
          </p:cNvGraphicFramePr>
          <p:nvPr>
            <p:extLst>
              <p:ext uri="{D42A27DB-BD31-4B8C-83A1-F6EECF244321}">
                <p14:modId xmlns:p14="http://schemas.microsoft.com/office/powerpoint/2010/main" val="230939119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7_t">
            <a:extLst>
              <a:ext uri="{FF2B5EF4-FFF2-40B4-BE49-F238E27FC236}">
                <a16:creationId xmlns:a16="http://schemas.microsoft.com/office/drawing/2014/main" id="{C26E7021-EAB5-A58F-4A02-7068A3DB481E}"/>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516;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6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12. Overall experience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24248927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28890724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515;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41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a:solidFill>
                  <a:schemeClr val="bg1"/>
                </a:solidFill>
                <a:latin typeface="Arial" panose="020B0604020202020204" pitchFamily="34" charset="0"/>
                <a:cs typeface="Arial" panose="020B0604020202020204" pitchFamily="34" charset="0"/>
              </a:rPr>
              <a:t>  </a:t>
            </a:r>
          </a:p>
        </p:txBody>
      </p:sp>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741600" y="201105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better or much better </a:t>
            </a:r>
            <a:r>
              <a:rPr lang="en-GB" sz="1400" dirty="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much better than expected, when compared with all other trusts. ">
            <a:extLst>
              <a:ext uri="{FF2B5EF4-FFF2-40B4-BE49-F238E27FC236}">
                <a16:creationId xmlns:a16="http://schemas.microsoft.com/office/drawing/2014/main" id="{312CBB40-3E07-D76C-6487-94C44E1E4B6C}"/>
              </a:ext>
            </a:extLst>
          </p:cNvPr>
          <p:cNvGraphicFramePr>
            <a:graphicFrameLocks noGrp="1"/>
          </p:cNvGraphicFramePr>
          <p:nvPr>
            <p:extLst>
              <p:ext uri="{D42A27DB-BD31-4B8C-83A1-F6EECF244321}">
                <p14:modId xmlns:p14="http://schemas.microsoft.com/office/powerpoint/2010/main" val="2091667370"/>
              </p:ext>
            </p:extLst>
          </p:nvPr>
        </p:nvGraphicFramePr>
        <p:xfrm>
          <a:off x="432035" y="1665217"/>
          <a:ext cx="11417697" cy="97200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113265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better than expected when compared with all other trusts. ">
            <a:extLst>
              <a:ext uri="{FF2B5EF4-FFF2-40B4-BE49-F238E27FC236}">
                <a16:creationId xmlns:a16="http://schemas.microsoft.com/office/drawing/2014/main" id="{699E9C47-87FA-1C3B-67C5-AF7B04141520}"/>
              </a:ext>
            </a:extLst>
          </p:cNvPr>
          <p:cNvGraphicFramePr>
            <a:graphicFrameLocks noGrp="1"/>
          </p:cNvGraphicFramePr>
          <p:nvPr>
            <p:extLst>
              <p:ext uri="{D42A27DB-BD31-4B8C-83A1-F6EECF244321}">
                <p14:modId xmlns:p14="http://schemas.microsoft.com/office/powerpoint/2010/main" val="1514030889"/>
              </p:ext>
            </p:extLst>
          </p:nvPr>
        </p:nvGraphicFramePr>
        <p:xfrm>
          <a:off x="425097" y="1665217"/>
          <a:ext cx="11417697" cy="973299"/>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Q8_4. Were you ever prevented from sleeping at night by any of the following? Hospital lighting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Q8_8. Were you ever prevented from sleeping at night by any of the following? I was not prevented from sleeping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2678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F2E954BD-4AAB-46B1-8BF8-2A3D9CE72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infopath/2007/PartnerControls"/>
    <ds:schemaRef ds:uri="c497441b-d3fe-4788-8629-aff52d38f515"/>
    <ds:schemaRef ds:uri="http://purl.org/dc/dcmitype/"/>
    <ds:schemaRef ds:uri="http://schemas.microsoft.com/office/2006/documentManagement/types"/>
    <ds:schemaRef ds:uri="http://schemas.microsoft.com/office/2006/metadata/properties"/>
    <ds:schemaRef ds:uri="http://schemas.openxmlformats.org/package/2006/metadata/core-properties"/>
    <ds:schemaRef ds:uri="1d162527-c308-4a98-98b8-9e726c57dd8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10913</TotalTime>
  <Words>15953</Words>
  <Application>Microsoft Office PowerPoint</Application>
  <PresentationFormat>Widescreen</PresentationFormat>
  <Paragraphs>2012</Paragraphs>
  <Slides>104</Slides>
  <Notes>90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104</vt:i4>
      </vt:variant>
    </vt:vector>
  </HeadingPairs>
  <TitlesOfParts>
    <vt:vector size="112" baseType="lpstr">
      <vt:lpstr>Aptos</vt:lpstr>
      <vt:lpstr>Arial</vt:lpstr>
      <vt:lpstr>Arial Black</vt:lpstr>
      <vt:lpstr>Calibri</vt:lpstr>
      <vt:lpstr>Calibri Light</vt:lpstr>
      <vt:lpstr>Courier New</vt:lpstr>
      <vt:lpstr>Wingdings</vt:lpstr>
      <vt:lpstr>Office Theme</vt:lpstr>
      <vt:lpstr>Sherwood Forest Hospitals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Adult Inpatient Survey 2024</vt:lpstr>
      <vt:lpstr>Scoring and benchmarking</vt:lpstr>
      <vt:lpstr>How questions are scored</vt:lpstr>
      <vt:lpstr>How to interpret benchmarking in this report</vt:lpstr>
      <vt:lpstr>How to interpret benchmarking in this report (continued)</vt:lpstr>
      <vt:lpstr>Section 1. Admission to hospital</vt:lpstr>
      <vt:lpstr>Section 1. Admission to hospital (continued)</vt:lpstr>
      <vt:lpstr>Section 2. The hospital and ward</vt:lpstr>
      <vt:lpstr>Section 2. The hospital and ward (continued)</vt:lpstr>
      <vt:lpstr>Section 2. The hospital and ward (continued)</vt:lpstr>
      <vt:lpstr>Section 3. Basic needs</vt:lpstr>
      <vt:lpstr>Section 3. Basic needs (continued)</vt:lpstr>
      <vt:lpstr>Section 4. Doctors</vt:lpstr>
      <vt:lpstr>Section 4. Doctors (continued)</vt:lpstr>
      <vt:lpstr>Section 5. Nurses</vt:lpstr>
      <vt:lpstr>Section 5. Nurses (continued)</vt:lpstr>
      <vt:lpstr>Section 6. Your care and treatment</vt:lpstr>
      <vt:lpstr>Section 6. Your care and treatment (continued)</vt:lpstr>
      <vt:lpstr>Section 6. Your care and treatment (continued)</vt:lpstr>
      <vt:lpstr>Section 7. Individual needs</vt:lpstr>
      <vt:lpstr>Section 7. Individual needs</vt:lpstr>
      <vt:lpstr>Section 8. Virtual wards</vt:lpstr>
      <vt:lpstr>Section 8. Virtual wards (continued)</vt:lpstr>
      <vt:lpstr>Section 9. Leaving hospital</vt:lpstr>
      <vt:lpstr>Section 9. Leaving hospital (continued)</vt:lpstr>
      <vt:lpstr>Section 9. Leaving hospital (continued)</vt:lpstr>
      <vt:lpstr>Section 9. Leaving hospital (continued)</vt:lpstr>
      <vt:lpstr>Section 10. Kindness and compassion</vt:lpstr>
      <vt:lpstr>Section 10. Kindness and compassion (continued)</vt:lpstr>
      <vt:lpstr>Section 11. Respect and dignity</vt:lpstr>
      <vt:lpstr>Section 11. Respect and dignity (continued)</vt:lpstr>
      <vt:lpstr>Section 12. Overall experience</vt:lpstr>
      <vt:lpstr>Section 12. Overall experience (continued)</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over time</vt:lpstr>
      <vt:lpstr>How to interpret change over time in this report</vt:lpstr>
      <vt:lpstr>Section 1. Admission to hospital</vt:lpstr>
      <vt:lpstr>Section 2. The hospital and ward</vt:lpstr>
      <vt:lpstr>Section 2. The hospital and ward (continued)</vt:lpstr>
      <vt:lpstr>Section 2. The hospital and ward (continued)</vt:lpstr>
      <vt:lpstr>Section 2. The hospital and ward (continued) </vt:lpstr>
      <vt:lpstr>Section 3. Basic needs</vt:lpstr>
      <vt:lpstr>Section 3. Basic needs (continued)</vt:lpstr>
      <vt:lpstr>Section 4. Doctors</vt:lpstr>
      <vt:lpstr>Section 4. Doctors (continued)</vt:lpstr>
      <vt:lpstr>Section 5. Nurses</vt:lpstr>
      <vt:lpstr>Section 5. Nurses (continued)</vt:lpstr>
      <vt:lpstr>Section 6. Your care and treatment </vt:lpstr>
      <vt:lpstr>Section 6. Your care and treatment (continued)</vt:lpstr>
      <vt:lpstr>Section 6. Your care and treatment (continued) </vt:lpstr>
      <vt:lpstr>Section 6. Your care and treatment (continued)</vt:lpstr>
      <vt:lpstr>Section 7. Individual needs</vt:lpstr>
      <vt:lpstr>Section 8. Virtual wards</vt:lpstr>
      <vt:lpstr>Section 9. Leaving hospital</vt:lpstr>
      <vt:lpstr>Section 9. Leaving hospital (continued)</vt:lpstr>
      <vt:lpstr>Section 9. Leaving hospital (continued)</vt:lpstr>
      <vt:lpstr>Section 9. Leaving hospital (continued)</vt:lpstr>
      <vt:lpstr>Section 9. Leaving hospital (continued)</vt:lpstr>
      <vt:lpstr>Section 10. Kindness and compassion</vt:lpstr>
      <vt:lpstr>Section 11. Respect and dignity</vt:lpstr>
      <vt:lpstr>Section 12. Overall experience </vt:lpstr>
      <vt:lpstr>Comparison to other  trusts</vt:lpstr>
      <vt:lpstr>Comparison to other trusts</vt:lpstr>
      <vt:lpstr>Comparison to other trusts</vt:lpstr>
      <vt:lpstr>Comparison to other trusts</vt:lpstr>
      <vt:lpstr>Comparison to other trusts</vt:lpstr>
      <vt:lpstr>Comparison to other trusts</vt:lpstr>
      <vt:lpstr>Comparison to other trusts</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334</cp:revision>
  <dcterms:created xsi:type="dcterms:W3CDTF">2021-03-04T09:52:26Z</dcterms:created>
  <dcterms:modified xsi:type="dcterms:W3CDTF">2025-08-03T14:19:43Z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